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6" r:id="rId3"/>
    <p:sldId id="362" r:id="rId4"/>
    <p:sldId id="317" r:id="rId5"/>
    <p:sldId id="363" r:id="rId6"/>
    <p:sldId id="364" r:id="rId7"/>
    <p:sldId id="365" r:id="rId8"/>
    <p:sldId id="366" r:id="rId9"/>
    <p:sldId id="290" r:id="rId10"/>
    <p:sldId id="367" r:id="rId11"/>
    <p:sldId id="267" r:id="rId12"/>
    <p:sldId id="269" r:id="rId13"/>
    <p:sldId id="368" r:id="rId14"/>
    <p:sldId id="270" r:id="rId15"/>
    <p:sldId id="389" r:id="rId16"/>
    <p:sldId id="390" r:id="rId17"/>
    <p:sldId id="311" r:id="rId18"/>
    <p:sldId id="369" r:id="rId19"/>
    <p:sldId id="370" r:id="rId20"/>
    <p:sldId id="312" r:id="rId21"/>
    <p:sldId id="354" r:id="rId22"/>
    <p:sldId id="371" r:id="rId23"/>
    <p:sldId id="372" r:id="rId24"/>
    <p:sldId id="391" r:id="rId25"/>
    <p:sldId id="374" r:id="rId26"/>
    <p:sldId id="396" r:id="rId27"/>
    <p:sldId id="373" r:id="rId28"/>
    <p:sldId id="296" r:id="rId29"/>
    <p:sldId id="376" r:id="rId30"/>
    <p:sldId id="392" r:id="rId31"/>
    <p:sldId id="377" r:id="rId32"/>
    <p:sldId id="380" r:id="rId33"/>
    <p:sldId id="382" r:id="rId34"/>
    <p:sldId id="394" r:id="rId35"/>
    <p:sldId id="381" r:id="rId36"/>
    <p:sldId id="393" r:id="rId37"/>
    <p:sldId id="286" r:id="rId38"/>
    <p:sldId id="353" r:id="rId39"/>
    <p:sldId id="358" r:id="rId40"/>
    <p:sldId id="276" r:id="rId41"/>
    <p:sldId id="359" r:id="rId42"/>
    <p:sldId id="383" r:id="rId43"/>
    <p:sldId id="384" r:id="rId44"/>
    <p:sldId id="385" r:id="rId45"/>
    <p:sldId id="263" r:id="rId46"/>
    <p:sldId id="318" r:id="rId47"/>
    <p:sldId id="338" r:id="rId48"/>
    <p:sldId id="337" r:id="rId49"/>
    <p:sldId id="341" r:id="rId50"/>
    <p:sldId id="291" r:id="rId51"/>
    <p:sldId id="294" r:id="rId52"/>
    <p:sldId id="320" r:id="rId53"/>
    <p:sldId id="343" r:id="rId54"/>
    <p:sldId id="344" r:id="rId55"/>
    <p:sldId id="322" r:id="rId56"/>
    <p:sldId id="386" r:id="rId57"/>
    <p:sldId id="321" r:id="rId58"/>
    <p:sldId id="330" r:id="rId59"/>
    <p:sldId id="335" r:id="rId60"/>
    <p:sldId id="331" r:id="rId61"/>
    <p:sldId id="328" r:id="rId62"/>
    <p:sldId id="332" r:id="rId63"/>
    <p:sldId id="336" r:id="rId64"/>
    <p:sldId id="333" r:id="rId65"/>
    <p:sldId id="39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image" Target="../media/image119.jpg"/><Relationship Id="rId4" Type="http://schemas.openxmlformats.org/officeDocument/2006/relationships/image" Target="../media/image12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image" Target="../media/image119.jpg"/><Relationship Id="rId4" Type="http://schemas.openxmlformats.org/officeDocument/2006/relationships/image" Target="../media/image1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A5D78-E18E-4F53-A08E-8287A6D2DDD1}" type="doc">
      <dgm:prSet loTypeId="urn:microsoft.com/office/officeart/2005/8/layout/hierarchy2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709E847-2382-4589-8CDB-E4EF97B57BCE}">
      <dgm:prSet phldrT="[Text]" custT="1"/>
      <dgm:spPr/>
      <dgm:t>
        <a:bodyPr/>
        <a:lstStyle/>
        <a:p>
          <a:r>
            <a:rPr lang="fa-IR" sz="3200" dirty="0">
              <a:cs typeface="B Titr" panose="00000700000000000000" pitchFamily="2" charset="-78"/>
            </a:rPr>
            <a:t>معاونت پژوهش و فناوری</a:t>
          </a:r>
          <a:endParaRPr lang="en-US" sz="3200" dirty="0">
            <a:cs typeface="B Titr" panose="00000700000000000000" pitchFamily="2" charset="-78"/>
          </a:endParaRPr>
        </a:p>
      </dgm:t>
    </dgm:pt>
    <dgm:pt modelId="{16E735B4-4D31-4F8E-8E84-92561562EC18}" type="parTrans" cxnId="{29DC4118-81A3-4542-9E0A-1471CD122E4C}">
      <dgm:prSet/>
      <dgm:spPr/>
      <dgm:t>
        <a:bodyPr/>
        <a:lstStyle/>
        <a:p>
          <a:endParaRPr lang="en-US"/>
        </a:p>
      </dgm:t>
    </dgm:pt>
    <dgm:pt modelId="{3973B2C6-A111-40D0-BBA8-11CE02401A22}" type="sibTrans" cxnId="{29DC4118-81A3-4542-9E0A-1471CD122E4C}">
      <dgm:prSet/>
      <dgm:spPr/>
      <dgm:t>
        <a:bodyPr/>
        <a:lstStyle/>
        <a:p>
          <a:endParaRPr lang="en-US"/>
        </a:p>
      </dgm:t>
    </dgm:pt>
    <dgm:pt modelId="{7D3A9C23-B8D4-4107-8262-F4B2469B288D}">
      <dgm:prSet phldrT="[Text]"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امور پژوهشی</a:t>
          </a:r>
          <a:endParaRPr lang="en-US" sz="2800" dirty="0">
            <a:cs typeface="B Titr" panose="00000700000000000000" pitchFamily="2" charset="-78"/>
          </a:endParaRPr>
        </a:p>
      </dgm:t>
    </dgm:pt>
    <dgm:pt modelId="{F8FE3F1A-A246-4680-9B44-A9C00F8CE971}" type="parTrans" cxnId="{1C17169F-9521-4B51-BE20-DE77BA85F925}">
      <dgm:prSet/>
      <dgm:spPr/>
      <dgm:t>
        <a:bodyPr/>
        <a:lstStyle/>
        <a:p>
          <a:endParaRPr lang="en-US"/>
        </a:p>
      </dgm:t>
    </dgm:pt>
    <dgm:pt modelId="{7CB392AB-DCE9-4258-8A70-18D63E1A79C7}" type="sibTrans" cxnId="{1C17169F-9521-4B51-BE20-DE77BA85F925}">
      <dgm:prSet/>
      <dgm:spPr/>
      <dgm:t>
        <a:bodyPr/>
        <a:lstStyle/>
        <a:p>
          <a:endParaRPr lang="en-US"/>
        </a:p>
      </dgm:t>
    </dgm:pt>
    <dgm:pt modelId="{6EFC8172-B2A2-42EE-AAD5-FA637DEA101B}">
      <dgm:prSet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ارتباط با صنعت</a:t>
          </a:r>
          <a:endParaRPr lang="en-US" sz="2800" dirty="0">
            <a:cs typeface="B Titr" panose="00000700000000000000" pitchFamily="2" charset="-78"/>
          </a:endParaRPr>
        </a:p>
      </dgm:t>
    </dgm:pt>
    <dgm:pt modelId="{50FF3FD8-9148-4704-B43D-49816AEF9BA8}" type="parTrans" cxnId="{AF153F9F-1AE5-4F08-A21D-CFE79922930D}">
      <dgm:prSet/>
      <dgm:spPr/>
      <dgm:t>
        <a:bodyPr/>
        <a:lstStyle/>
        <a:p>
          <a:endParaRPr lang="en-US"/>
        </a:p>
      </dgm:t>
    </dgm:pt>
    <dgm:pt modelId="{CD103108-7C3D-4AEC-BDB6-BE41FE55CA4D}" type="sibTrans" cxnId="{AF153F9F-1AE5-4F08-A21D-CFE79922930D}">
      <dgm:prSet/>
      <dgm:spPr/>
      <dgm:t>
        <a:bodyPr/>
        <a:lstStyle/>
        <a:p>
          <a:endParaRPr lang="en-US"/>
        </a:p>
      </dgm:t>
    </dgm:pt>
    <dgm:pt modelId="{C910FCC0-461D-4C7A-8077-B3525B086285}">
      <dgm:prSet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آموزش های آزاد و مجازی</a:t>
          </a:r>
          <a:endParaRPr lang="en-US" sz="2800" dirty="0">
            <a:cs typeface="B Titr" panose="00000700000000000000" pitchFamily="2" charset="-78"/>
          </a:endParaRPr>
        </a:p>
      </dgm:t>
    </dgm:pt>
    <dgm:pt modelId="{C613378E-E8A7-49EF-9937-502477AEBC69}" type="parTrans" cxnId="{5DDEBACA-A5DF-44EA-BF44-6A461A35B07B}">
      <dgm:prSet/>
      <dgm:spPr/>
      <dgm:t>
        <a:bodyPr/>
        <a:lstStyle/>
        <a:p>
          <a:endParaRPr lang="en-US"/>
        </a:p>
      </dgm:t>
    </dgm:pt>
    <dgm:pt modelId="{CD4576CB-25B0-4A14-837F-DD5540578288}" type="sibTrans" cxnId="{5DDEBACA-A5DF-44EA-BF44-6A461A35B07B}">
      <dgm:prSet/>
      <dgm:spPr/>
      <dgm:t>
        <a:bodyPr/>
        <a:lstStyle/>
        <a:p>
          <a:endParaRPr lang="en-US"/>
        </a:p>
      </dgm:t>
    </dgm:pt>
    <dgm:pt modelId="{DCE358AC-C4C6-41E8-A439-FAE9A26AB8FC}">
      <dgm:prSet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اسناد و کتابخانه</a:t>
          </a:r>
          <a:endParaRPr lang="en-US" sz="2800" dirty="0">
            <a:cs typeface="B Titr" panose="00000700000000000000" pitchFamily="2" charset="-78"/>
          </a:endParaRPr>
        </a:p>
      </dgm:t>
    </dgm:pt>
    <dgm:pt modelId="{64440185-2956-4C09-91FA-517F350FDC48}" type="parTrans" cxnId="{B92D1957-0FD7-40D0-9786-33B64188A298}">
      <dgm:prSet/>
      <dgm:spPr/>
      <dgm:t>
        <a:bodyPr/>
        <a:lstStyle/>
        <a:p>
          <a:endParaRPr lang="en-US"/>
        </a:p>
      </dgm:t>
    </dgm:pt>
    <dgm:pt modelId="{0884D0A9-58A4-47A4-861F-9E3CC8812017}" type="sibTrans" cxnId="{B92D1957-0FD7-40D0-9786-33B64188A298}">
      <dgm:prSet/>
      <dgm:spPr/>
      <dgm:t>
        <a:bodyPr/>
        <a:lstStyle/>
        <a:p>
          <a:endParaRPr lang="en-US"/>
        </a:p>
      </dgm:t>
    </dgm:pt>
    <dgm:pt modelId="{D394BBCA-A064-4620-B1AB-FFAB93A9BEC3}">
      <dgm:prSet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آزمایشگاه ها و کارگاه ها</a:t>
          </a:r>
          <a:endParaRPr lang="en-US" sz="2800" dirty="0">
            <a:cs typeface="B Titr" panose="00000700000000000000" pitchFamily="2" charset="-78"/>
          </a:endParaRPr>
        </a:p>
      </dgm:t>
    </dgm:pt>
    <dgm:pt modelId="{CC0F4A06-BC3A-4441-8F03-C5F17858A535}" type="parTrans" cxnId="{41F71112-40D5-4E85-A065-764800A2425D}">
      <dgm:prSet/>
      <dgm:spPr/>
      <dgm:t>
        <a:bodyPr/>
        <a:lstStyle/>
        <a:p>
          <a:endParaRPr lang="en-US"/>
        </a:p>
      </dgm:t>
    </dgm:pt>
    <dgm:pt modelId="{040CF5B8-D386-4B69-A178-FBF51EC56629}" type="sibTrans" cxnId="{41F71112-40D5-4E85-A065-764800A2425D}">
      <dgm:prSet/>
      <dgm:spPr/>
      <dgm:t>
        <a:bodyPr/>
        <a:lstStyle/>
        <a:p>
          <a:endParaRPr lang="en-US"/>
        </a:p>
      </dgm:t>
    </dgm:pt>
    <dgm:pt modelId="{E5B740E5-8D3B-4C57-87ED-BAC2FD03C66D}">
      <dgm:prSet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مرکز رشد</a:t>
          </a:r>
          <a:endParaRPr lang="en-US" sz="2800" dirty="0">
            <a:cs typeface="B Titr" panose="00000700000000000000" pitchFamily="2" charset="-78"/>
          </a:endParaRPr>
        </a:p>
      </dgm:t>
    </dgm:pt>
    <dgm:pt modelId="{336268B9-73FA-46AF-8A81-053403AFC1DF}" type="parTrans" cxnId="{D42137BC-D4B0-4D37-8112-1DE4BC575D04}">
      <dgm:prSet/>
      <dgm:spPr/>
      <dgm:t>
        <a:bodyPr/>
        <a:lstStyle/>
        <a:p>
          <a:endParaRPr lang="en-US"/>
        </a:p>
      </dgm:t>
    </dgm:pt>
    <dgm:pt modelId="{B889295E-5DF2-492F-BAE0-1CADA1DCDF0D}" type="sibTrans" cxnId="{D42137BC-D4B0-4D37-8112-1DE4BC575D04}">
      <dgm:prSet/>
      <dgm:spPr/>
      <dgm:t>
        <a:bodyPr/>
        <a:lstStyle/>
        <a:p>
          <a:endParaRPr lang="en-US"/>
        </a:p>
      </dgm:t>
    </dgm:pt>
    <dgm:pt modelId="{1C56E120-1DD7-4FE2-B802-D13EBC2CFCFA}">
      <dgm:prSet custT="1"/>
      <dgm:spPr/>
      <dgm:t>
        <a:bodyPr/>
        <a:lstStyle/>
        <a:p>
          <a:r>
            <a:rPr lang="fa-IR" sz="2800" dirty="0">
              <a:cs typeface="B Titr" panose="00000700000000000000" pitchFamily="2" charset="-78"/>
            </a:rPr>
            <a:t>امور فناوری اطلاعات</a:t>
          </a:r>
          <a:endParaRPr lang="en-US" sz="2800" dirty="0">
            <a:cs typeface="B Titr" panose="00000700000000000000" pitchFamily="2" charset="-78"/>
          </a:endParaRPr>
        </a:p>
      </dgm:t>
    </dgm:pt>
    <dgm:pt modelId="{617546B0-0FB4-4F28-829F-D8CBD3C475D4}" type="parTrans" cxnId="{392F4CD6-81EB-40B9-8662-14DEA8D83745}">
      <dgm:prSet/>
      <dgm:spPr/>
      <dgm:t>
        <a:bodyPr/>
        <a:lstStyle/>
        <a:p>
          <a:endParaRPr lang="en-US"/>
        </a:p>
      </dgm:t>
    </dgm:pt>
    <dgm:pt modelId="{D70A2848-0E52-43B3-8E77-7C3EE797E758}" type="sibTrans" cxnId="{392F4CD6-81EB-40B9-8662-14DEA8D83745}">
      <dgm:prSet/>
      <dgm:spPr/>
      <dgm:t>
        <a:bodyPr/>
        <a:lstStyle/>
        <a:p>
          <a:endParaRPr lang="en-US"/>
        </a:p>
      </dgm:t>
    </dgm:pt>
    <dgm:pt modelId="{10C4B2D3-7F1B-44E9-9DED-82A854CEC711}" type="pres">
      <dgm:prSet presAssocID="{785A5D78-E18E-4F53-A08E-8287A6D2DDD1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E22618-F57B-4EFD-BF5A-CBD01C21C2E0}" type="pres">
      <dgm:prSet presAssocID="{B709E847-2382-4589-8CDB-E4EF97B57BCE}" presName="root1" presStyleCnt="0"/>
      <dgm:spPr/>
    </dgm:pt>
    <dgm:pt modelId="{F03DEE87-D190-4220-8E27-ACBA11E75206}" type="pres">
      <dgm:prSet presAssocID="{B709E847-2382-4589-8CDB-E4EF97B57BCE}" presName="LevelOneTextNode" presStyleLbl="node0" presStyleIdx="0" presStyleCnt="1" custScaleX="275515" custScaleY="141574" custLinFactNeighborX="7079" custLinFactNeighborY="127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DF67F0-56FA-4AD6-B834-94494EFC6FA5}" type="pres">
      <dgm:prSet presAssocID="{B709E847-2382-4589-8CDB-E4EF97B57BCE}" presName="level2hierChild" presStyleCnt="0"/>
      <dgm:spPr/>
    </dgm:pt>
    <dgm:pt modelId="{B260FA58-954E-447A-AA52-16D72582B484}" type="pres">
      <dgm:prSet presAssocID="{F8FE3F1A-A246-4680-9B44-A9C00F8CE971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E2623B23-4DA6-412B-861D-37E9B3722B4C}" type="pres">
      <dgm:prSet presAssocID="{F8FE3F1A-A246-4680-9B44-A9C00F8CE971}" presName="connTx" presStyleLbl="parChTrans1D2" presStyleIdx="0" presStyleCnt="7"/>
      <dgm:spPr/>
      <dgm:t>
        <a:bodyPr/>
        <a:lstStyle/>
        <a:p>
          <a:endParaRPr lang="en-US"/>
        </a:p>
      </dgm:t>
    </dgm:pt>
    <dgm:pt modelId="{EBE353D8-8835-439B-BB90-2FB0E654795E}" type="pres">
      <dgm:prSet presAssocID="{7D3A9C23-B8D4-4107-8262-F4B2469B288D}" presName="root2" presStyleCnt="0"/>
      <dgm:spPr/>
    </dgm:pt>
    <dgm:pt modelId="{DAAD4791-05F2-4EF7-A150-EB144598EB4C}" type="pres">
      <dgm:prSet presAssocID="{7D3A9C23-B8D4-4107-8262-F4B2469B288D}" presName="LevelTwoTextNode" presStyleLbl="node2" presStyleIdx="0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DAB278-667E-419A-9CAE-BD70B1803DE5}" type="pres">
      <dgm:prSet presAssocID="{7D3A9C23-B8D4-4107-8262-F4B2469B288D}" presName="level3hierChild" presStyleCnt="0"/>
      <dgm:spPr/>
    </dgm:pt>
    <dgm:pt modelId="{998A794E-85A0-4286-A2D1-597E8A43E937}" type="pres">
      <dgm:prSet presAssocID="{336268B9-73FA-46AF-8A81-053403AFC1DF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72BB7707-CD8F-4CCA-BBF4-21D8869D0B4E}" type="pres">
      <dgm:prSet presAssocID="{336268B9-73FA-46AF-8A81-053403AFC1DF}" presName="connTx" presStyleLbl="parChTrans1D2" presStyleIdx="1" presStyleCnt="7"/>
      <dgm:spPr/>
      <dgm:t>
        <a:bodyPr/>
        <a:lstStyle/>
        <a:p>
          <a:endParaRPr lang="en-US"/>
        </a:p>
      </dgm:t>
    </dgm:pt>
    <dgm:pt modelId="{B39B57C9-4316-48B6-9D3E-3BC399B03B61}" type="pres">
      <dgm:prSet presAssocID="{E5B740E5-8D3B-4C57-87ED-BAC2FD03C66D}" presName="root2" presStyleCnt="0"/>
      <dgm:spPr/>
    </dgm:pt>
    <dgm:pt modelId="{F10223ED-6A7D-4FA0-AE1C-33DDAD23FF3C}" type="pres">
      <dgm:prSet presAssocID="{E5B740E5-8D3B-4C57-87ED-BAC2FD03C66D}" presName="LevelTwoTextNode" presStyleLbl="node2" presStyleIdx="1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42D312-D79D-40AF-B00E-6C3F9285E10A}" type="pres">
      <dgm:prSet presAssocID="{E5B740E5-8D3B-4C57-87ED-BAC2FD03C66D}" presName="level3hierChild" presStyleCnt="0"/>
      <dgm:spPr/>
    </dgm:pt>
    <dgm:pt modelId="{CB13AD61-F8F4-4998-B605-CB1DB09B8FC6}" type="pres">
      <dgm:prSet presAssocID="{50FF3FD8-9148-4704-B43D-49816AEF9BA8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340FE577-E4BE-4B3D-8CA5-AF0038D7EEAB}" type="pres">
      <dgm:prSet presAssocID="{50FF3FD8-9148-4704-B43D-49816AEF9BA8}" presName="connTx" presStyleLbl="parChTrans1D2" presStyleIdx="2" presStyleCnt="7"/>
      <dgm:spPr/>
      <dgm:t>
        <a:bodyPr/>
        <a:lstStyle/>
        <a:p>
          <a:endParaRPr lang="en-US"/>
        </a:p>
      </dgm:t>
    </dgm:pt>
    <dgm:pt modelId="{FC15074D-0347-4A2B-B756-4E30EA587751}" type="pres">
      <dgm:prSet presAssocID="{6EFC8172-B2A2-42EE-AAD5-FA637DEA101B}" presName="root2" presStyleCnt="0"/>
      <dgm:spPr/>
    </dgm:pt>
    <dgm:pt modelId="{0A629DD7-554B-4614-BAB0-33B13E142594}" type="pres">
      <dgm:prSet presAssocID="{6EFC8172-B2A2-42EE-AAD5-FA637DEA101B}" presName="LevelTwoTextNode" presStyleLbl="node2" presStyleIdx="2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E174C0-FE26-42DD-804F-9839FA69B107}" type="pres">
      <dgm:prSet presAssocID="{6EFC8172-B2A2-42EE-AAD5-FA637DEA101B}" presName="level3hierChild" presStyleCnt="0"/>
      <dgm:spPr/>
    </dgm:pt>
    <dgm:pt modelId="{966247E9-D4AF-45FE-A88D-E0457B1CBF1C}" type="pres">
      <dgm:prSet presAssocID="{617546B0-0FB4-4F28-829F-D8CBD3C475D4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C913D33F-2AEE-438E-803A-7D604AEB7E6C}" type="pres">
      <dgm:prSet presAssocID="{617546B0-0FB4-4F28-829F-D8CBD3C475D4}" presName="connTx" presStyleLbl="parChTrans1D2" presStyleIdx="3" presStyleCnt="7"/>
      <dgm:spPr/>
      <dgm:t>
        <a:bodyPr/>
        <a:lstStyle/>
        <a:p>
          <a:endParaRPr lang="en-US"/>
        </a:p>
      </dgm:t>
    </dgm:pt>
    <dgm:pt modelId="{29B33317-7AE0-40DF-BFE5-8CA1DE26C313}" type="pres">
      <dgm:prSet presAssocID="{1C56E120-1DD7-4FE2-B802-D13EBC2CFCFA}" presName="root2" presStyleCnt="0"/>
      <dgm:spPr/>
    </dgm:pt>
    <dgm:pt modelId="{B61E4F7F-9F4B-4A66-83DA-CF947B62747A}" type="pres">
      <dgm:prSet presAssocID="{1C56E120-1DD7-4FE2-B802-D13EBC2CFCFA}" presName="LevelTwoTextNode" presStyleLbl="node2" presStyleIdx="3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AB49FB-775C-4ABF-9AE2-95E8BDEF83A2}" type="pres">
      <dgm:prSet presAssocID="{1C56E120-1DD7-4FE2-B802-D13EBC2CFCFA}" presName="level3hierChild" presStyleCnt="0"/>
      <dgm:spPr/>
    </dgm:pt>
    <dgm:pt modelId="{87383AC7-4525-4241-AD7C-8EDEFD24A602}" type="pres">
      <dgm:prSet presAssocID="{C613378E-E8A7-49EF-9937-502477AEBC69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24A6328D-02B3-4897-95D6-D178C202B5A9}" type="pres">
      <dgm:prSet presAssocID="{C613378E-E8A7-49EF-9937-502477AEBC69}" presName="connTx" presStyleLbl="parChTrans1D2" presStyleIdx="4" presStyleCnt="7"/>
      <dgm:spPr/>
      <dgm:t>
        <a:bodyPr/>
        <a:lstStyle/>
        <a:p>
          <a:endParaRPr lang="en-US"/>
        </a:p>
      </dgm:t>
    </dgm:pt>
    <dgm:pt modelId="{9F07095D-D7CC-4370-8429-7D6C5A9872B9}" type="pres">
      <dgm:prSet presAssocID="{C910FCC0-461D-4C7A-8077-B3525B086285}" presName="root2" presStyleCnt="0"/>
      <dgm:spPr/>
    </dgm:pt>
    <dgm:pt modelId="{C2AB0FFB-95B5-4212-8275-2B3D513247D0}" type="pres">
      <dgm:prSet presAssocID="{C910FCC0-461D-4C7A-8077-B3525B086285}" presName="LevelTwoTextNode" presStyleLbl="node2" presStyleIdx="4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258DE-AE7E-4E8F-8ECF-E8D03A3214EE}" type="pres">
      <dgm:prSet presAssocID="{C910FCC0-461D-4C7A-8077-B3525B086285}" presName="level3hierChild" presStyleCnt="0"/>
      <dgm:spPr/>
    </dgm:pt>
    <dgm:pt modelId="{15C85010-F8FF-429D-A734-63838A615E87}" type="pres">
      <dgm:prSet presAssocID="{64440185-2956-4C09-91FA-517F350FDC48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818641B7-9232-4914-A266-24117C62348E}" type="pres">
      <dgm:prSet presAssocID="{64440185-2956-4C09-91FA-517F350FDC48}" presName="connTx" presStyleLbl="parChTrans1D2" presStyleIdx="5" presStyleCnt="7"/>
      <dgm:spPr/>
      <dgm:t>
        <a:bodyPr/>
        <a:lstStyle/>
        <a:p>
          <a:endParaRPr lang="en-US"/>
        </a:p>
      </dgm:t>
    </dgm:pt>
    <dgm:pt modelId="{1F40A81C-2EF9-4341-8CB0-B72A68D83A25}" type="pres">
      <dgm:prSet presAssocID="{DCE358AC-C4C6-41E8-A439-FAE9A26AB8FC}" presName="root2" presStyleCnt="0"/>
      <dgm:spPr/>
    </dgm:pt>
    <dgm:pt modelId="{AD6294E3-E900-40C7-AF60-1A44173611F0}" type="pres">
      <dgm:prSet presAssocID="{DCE358AC-C4C6-41E8-A439-FAE9A26AB8FC}" presName="LevelTwoTextNode" presStyleLbl="node2" presStyleIdx="5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80A655-C5D5-4BE5-AFD8-D80D8DD994DD}" type="pres">
      <dgm:prSet presAssocID="{DCE358AC-C4C6-41E8-A439-FAE9A26AB8FC}" presName="level3hierChild" presStyleCnt="0"/>
      <dgm:spPr/>
    </dgm:pt>
    <dgm:pt modelId="{C8B66DE5-14AF-426F-A01D-0BD8A73A9AA1}" type="pres">
      <dgm:prSet presAssocID="{CC0F4A06-BC3A-4441-8F03-C5F17858A535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B437F785-A91E-4585-85B8-E9A4D9DC0E56}" type="pres">
      <dgm:prSet presAssocID="{CC0F4A06-BC3A-4441-8F03-C5F17858A535}" presName="connTx" presStyleLbl="parChTrans1D2" presStyleIdx="6" presStyleCnt="7"/>
      <dgm:spPr/>
      <dgm:t>
        <a:bodyPr/>
        <a:lstStyle/>
        <a:p>
          <a:endParaRPr lang="en-US"/>
        </a:p>
      </dgm:t>
    </dgm:pt>
    <dgm:pt modelId="{B76E6034-4174-4A82-8FD1-680DD149785F}" type="pres">
      <dgm:prSet presAssocID="{D394BBCA-A064-4620-B1AB-FFAB93A9BEC3}" presName="root2" presStyleCnt="0"/>
      <dgm:spPr/>
    </dgm:pt>
    <dgm:pt modelId="{7DBF9862-F5A2-4C86-9122-3954CC13AC03}" type="pres">
      <dgm:prSet presAssocID="{D394BBCA-A064-4620-B1AB-FFAB93A9BEC3}" presName="LevelTwoTextNode" presStyleLbl="node2" presStyleIdx="6" presStyleCnt="7" custScaleX="2637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225B32-6EEE-4601-8394-7A915133F46A}" type="pres">
      <dgm:prSet presAssocID="{D394BBCA-A064-4620-B1AB-FFAB93A9BEC3}" presName="level3hierChild" presStyleCnt="0"/>
      <dgm:spPr/>
    </dgm:pt>
  </dgm:ptLst>
  <dgm:cxnLst>
    <dgm:cxn modelId="{1F80BF2B-C276-49AF-B1C9-5DEEE9B384B4}" type="presOf" srcId="{DCE358AC-C4C6-41E8-A439-FAE9A26AB8FC}" destId="{AD6294E3-E900-40C7-AF60-1A44173611F0}" srcOrd="0" destOrd="0" presId="urn:microsoft.com/office/officeart/2005/8/layout/hierarchy2"/>
    <dgm:cxn modelId="{74B67343-C727-4E2B-8DC5-BBC24DD81DE4}" type="presOf" srcId="{E5B740E5-8D3B-4C57-87ED-BAC2FD03C66D}" destId="{F10223ED-6A7D-4FA0-AE1C-33DDAD23FF3C}" srcOrd="0" destOrd="0" presId="urn:microsoft.com/office/officeart/2005/8/layout/hierarchy2"/>
    <dgm:cxn modelId="{41F71112-40D5-4E85-A065-764800A2425D}" srcId="{B709E847-2382-4589-8CDB-E4EF97B57BCE}" destId="{D394BBCA-A064-4620-B1AB-FFAB93A9BEC3}" srcOrd="6" destOrd="0" parTransId="{CC0F4A06-BC3A-4441-8F03-C5F17858A535}" sibTransId="{040CF5B8-D386-4B69-A178-FBF51EC56629}"/>
    <dgm:cxn modelId="{A47D8635-AE98-4B02-AEEF-5C4D547B9F21}" type="presOf" srcId="{B709E847-2382-4589-8CDB-E4EF97B57BCE}" destId="{F03DEE87-D190-4220-8E27-ACBA11E75206}" srcOrd="0" destOrd="0" presId="urn:microsoft.com/office/officeart/2005/8/layout/hierarchy2"/>
    <dgm:cxn modelId="{58A9D1B6-917E-40E4-A65A-5FCCFF61B3E1}" type="presOf" srcId="{F8FE3F1A-A246-4680-9B44-A9C00F8CE971}" destId="{E2623B23-4DA6-412B-861D-37E9B3722B4C}" srcOrd="1" destOrd="0" presId="urn:microsoft.com/office/officeart/2005/8/layout/hierarchy2"/>
    <dgm:cxn modelId="{AF153F9F-1AE5-4F08-A21D-CFE79922930D}" srcId="{B709E847-2382-4589-8CDB-E4EF97B57BCE}" destId="{6EFC8172-B2A2-42EE-AAD5-FA637DEA101B}" srcOrd="2" destOrd="0" parTransId="{50FF3FD8-9148-4704-B43D-49816AEF9BA8}" sibTransId="{CD103108-7C3D-4AEC-BDB6-BE41FE55CA4D}"/>
    <dgm:cxn modelId="{CA3B3268-3E0F-4CF6-81F0-8058B0F35C54}" type="presOf" srcId="{50FF3FD8-9148-4704-B43D-49816AEF9BA8}" destId="{CB13AD61-F8F4-4998-B605-CB1DB09B8FC6}" srcOrd="0" destOrd="0" presId="urn:microsoft.com/office/officeart/2005/8/layout/hierarchy2"/>
    <dgm:cxn modelId="{ED9EED25-C6DD-42D5-8BDE-16909A62B761}" type="presOf" srcId="{C613378E-E8A7-49EF-9937-502477AEBC69}" destId="{87383AC7-4525-4241-AD7C-8EDEFD24A602}" srcOrd="0" destOrd="0" presId="urn:microsoft.com/office/officeart/2005/8/layout/hierarchy2"/>
    <dgm:cxn modelId="{0F8698F0-83C9-4295-9061-2F0563E4E743}" type="presOf" srcId="{D394BBCA-A064-4620-B1AB-FFAB93A9BEC3}" destId="{7DBF9862-F5A2-4C86-9122-3954CC13AC03}" srcOrd="0" destOrd="0" presId="urn:microsoft.com/office/officeart/2005/8/layout/hierarchy2"/>
    <dgm:cxn modelId="{2E2D11B9-AB5B-4848-8714-D5F680C1F850}" type="presOf" srcId="{6EFC8172-B2A2-42EE-AAD5-FA637DEA101B}" destId="{0A629DD7-554B-4614-BAB0-33B13E142594}" srcOrd="0" destOrd="0" presId="urn:microsoft.com/office/officeart/2005/8/layout/hierarchy2"/>
    <dgm:cxn modelId="{A6D19F2E-F324-481C-BD00-587859AED040}" type="presOf" srcId="{336268B9-73FA-46AF-8A81-053403AFC1DF}" destId="{998A794E-85A0-4286-A2D1-597E8A43E937}" srcOrd="0" destOrd="0" presId="urn:microsoft.com/office/officeart/2005/8/layout/hierarchy2"/>
    <dgm:cxn modelId="{B92D1957-0FD7-40D0-9786-33B64188A298}" srcId="{B709E847-2382-4589-8CDB-E4EF97B57BCE}" destId="{DCE358AC-C4C6-41E8-A439-FAE9A26AB8FC}" srcOrd="5" destOrd="0" parTransId="{64440185-2956-4C09-91FA-517F350FDC48}" sibTransId="{0884D0A9-58A4-47A4-861F-9E3CC8812017}"/>
    <dgm:cxn modelId="{1C17169F-9521-4B51-BE20-DE77BA85F925}" srcId="{B709E847-2382-4589-8CDB-E4EF97B57BCE}" destId="{7D3A9C23-B8D4-4107-8262-F4B2469B288D}" srcOrd="0" destOrd="0" parTransId="{F8FE3F1A-A246-4680-9B44-A9C00F8CE971}" sibTransId="{7CB392AB-DCE9-4258-8A70-18D63E1A79C7}"/>
    <dgm:cxn modelId="{C04964D0-6CDD-4AF4-BC18-E4AB8F1C9117}" type="presOf" srcId="{64440185-2956-4C09-91FA-517F350FDC48}" destId="{818641B7-9232-4914-A266-24117C62348E}" srcOrd="1" destOrd="0" presId="urn:microsoft.com/office/officeart/2005/8/layout/hierarchy2"/>
    <dgm:cxn modelId="{E6B58BC2-C97C-42E3-B508-EB54EC90099D}" type="presOf" srcId="{CC0F4A06-BC3A-4441-8F03-C5F17858A535}" destId="{C8B66DE5-14AF-426F-A01D-0BD8A73A9AA1}" srcOrd="0" destOrd="0" presId="urn:microsoft.com/office/officeart/2005/8/layout/hierarchy2"/>
    <dgm:cxn modelId="{4D22DC87-6816-417A-88ED-400D439A1C7F}" type="presOf" srcId="{7D3A9C23-B8D4-4107-8262-F4B2469B288D}" destId="{DAAD4791-05F2-4EF7-A150-EB144598EB4C}" srcOrd="0" destOrd="0" presId="urn:microsoft.com/office/officeart/2005/8/layout/hierarchy2"/>
    <dgm:cxn modelId="{29DC4118-81A3-4542-9E0A-1471CD122E4C}" srcId="{785A5D78-E18E-4F53-A08E-8287A6D2DDD1}" destId="{B709E847-2382-4589-8CDB-E4EF97B57BCE}" srcOrd="0" destOrd="0" parTransId="{16E735B4-4D31-4F8E-8E84-92561562EC18}" sibTransId="{3973B2C6-A111-40D0-BBA8-11CE02401A22}"/>
    <dgm:cxn modelId="{BF385881-8443-498C-9E8A-5353BF5604B8}" type="presOf" srcId="{F8FE3F1A-A246-4680-9B44-A9C00F8CE971}" destId="{B260FA58-954E-447A-AA52-16D72582B484}" srcOrd="0" destOrd="0" presId="urn:microsoft.com/office/officeart/2005/8/layout/hierarchy2"/>
    <dgm:cxn modelId="{3CEC629B-638D-4DF8-9365-29063EFE9666}" type="presOf" srcId="{CC0F4A06-BC3A-4441-8F03-C5F17858A535}" destId="{B437F785-A91E-4585-85B8-E9A4D9DC0E56}" srcOrd="1" destOrd="0" presId="urn:microsoft.com/office/officeart/2005/8/layout/hierarchy2"/>
    <dgm:cxn modelId="{D42137BC-D4B0-4D37-8112-1DE4BC575D04}" srcId="{B709E847-2382-4589-8CDB-E4EF97B57BCE}" destId="{E5B740E5-8D3B-4C57-87ED-BAC2FD03C66D}" srcOrd="1" destOrd="0" parTransId="{336268B9-73FA-46AF-8A81-053403AFC1DF}" sibTransId="{B889295E-5DF2-492F-BAE0-1CADA1DCDF0D}"/>
    <dgm:cxn modelId="{CB1F5EB2-3D74-45D8-B421-D0E512AFA0C3}" type="presOf" srcId="{785A5D78-E18E-4F53-A08E-8287A6D2DDD1}" destId="{10C4B2D3-7F1B-44E9-9DED-82A854CEC711}" srcOrd="0" destOrd="0" presId="urn:microsoft.com/office/officeart/2005/8/layout/hierarchy2"/>
    <dgm:cxn modelId="{392F4CD6-81EB-40B9-8662-14DEA8D83745}" srcId="{B709E847-2382-4589-8CDB-E4EF97B57BCE}" destId="{1C56E120-1DD7-4FE2-B802-D13EBC2CFCFA}" srcOrd="3" destOrd="0" parTransId="{617546B0-0FB4-4F28-829F-D8CBD3C475D4}" sibTransId="{D70A2848-0E52-43B3-8E77-7C3EE797E758}"/>
    <dgm:cxn modelId="{0A870CF6-6485-4208-90BE-30039805EA86}" type="presOf" srcId="{336268B9-73FA-46AF-8A81-053403AFC1DF}" destId="{72BB7707-CD8F-4CCA-BBF4-21D8869D0B4E}" srcOrd="1" destOrd="0" presId="urn:microsoft.com/office/officeart/2005/8/layout/hierarchy2"/>
    <dgm:cxn modelId="{4C5725F7-05AB-47F0-A8B0-BDE8E7FDBAC2}" type="presOf" srcId="{617546B0-0FB4-4F28-829F-D8CBD3C475D4}" destId="{966247E9-D4AF-45FE-A88D-E0457B1CBF1C}" srcOrd="0" destOrd="0" presId="urn:microsoft.com/office/officeart/2005/8/layout/hierarchy2"/>
    <dgm:cxn modelId="{BCBC54A1-E426-4C01-915C-DD497A0C9F0C}" type="presOf" srcId="{50FF3FD8-9148-4704-B43D-49816AEF9BA8}" destId="{340FE577-E4BE-4B3D-8CA5-AF0038D7EEAB}" srcOrd="1" destOrd="0" presId="urn:microsoft.com/office/officeart/2005/8/layout/hierarchy2"/>
    <dgm:cxn modelId="{5AC20D4C-7FD9-4D8D-9DA2-A315A7AFF336}" type="presOf" srcId="{C613378E-E8A7-49EF-9937-502477AEBC69}" destId="{24A6328D-02B3-4897-95D6-D178C202B5A9}" srcOrd="1" destOrd="0" presId="urn:microsoft.com/office/officeart/2005/8/layout/hierarchy2"/>
    <dgm:cxn modelId="{929415B1-217C-430B-88AF-BAB58DC482B4}" type="presOf" srcId="{1C56E120-1DD7-4FE2-B802-D13EBC2CFCFA}" destId="{B61E4F7F-9F4B-4A66-83DA-CF947B62747A}" srcOrd="0" destOrd="0" presId="urn:microsoft.com/office/officeart/2005/8/layout/hierarchy2"/>
    <dgm:cxn modelId="{AFC8A63E-8E01-4EBF-AF77-2E753298A41E}" type="presOf" srcId="{617546B0-0FB4-4F28-829F-D8CBD3C475D4}" destId="{C913D33F-2AEE-438E-803A-7D604AEB7E6C}" srcOrd="1" destOrd="0" presId="urn:microsoft.com/office/officeart/2005/8/layout/hierarchy2"/>
    <dgm:cxn modelId="{5DDEBACA-A5DF-44EA-BF44-6A461A35B07B}" srcId="{B709E847-2382-4589-8CDB-E4EF97B57BCE}" destId="{C910FCC0-461D-4C7A-8077-B3525B086285}" srcOrd="4" destOrd="0" parTransId="{C613378E-E8A7-49EF-9937-502477AEBC69}" sibTransId="{CD4576CB-25B0-4A14-837F-DD5540578288}"/>
    <dgm:cxn modelId="{644392CE-3774-49B5-9145-0F7162741C00}" type="presOf" srcId="{C910FCC0-461D-4C7A-8077-B3525B086285}" destId="{C2AB0FFB-95B5-4212-8275-2B3D513247D0}" srcOrd="0" destOrd="0" presId="urn:microsoft.com/office/officeart/2005/8/layout/hierarchy2"/>
    <dgm:cxn modelId="{3901CEB7-D51D-4ED4-A551-D21D465D83FA}" type="presOf" srcId="{64440185-2956-4C09-91FA-517F350FDC48}" destId="{15C85010-F8FF-429D-A734-63838A615E87}" srcOrd="0" destOrd="0" presId="urn:microsoft.com/office/officeart/2005/8/layout/hierarchy2"/>
    <dgm:cxn modelId="{C8EB06E5-9065-40AC-965D-8539F4FA5C46}" type="presParOf" srcId="{10C4B2D3-7F1B-44E9-9DED-82A854CEC711}" destId="{A2E22618-F57B-4EFD-BF5A-CBD01C21C2E0}" srcOrd="0" destOrd="0" presId="urn:microsoft.com/office/officeart/2005/8/layout/hierarchy2"/>
    <dgm:cxn modelId="{1540688B-E47E-4862-863D-1BCD3747C85A}" type="presParOf" srcId="{A2E22618-F57B-4EFD-BF5A-CBD01C21C2E0}" destId="{F03DEE87-D190-4220-8E27-ACBA11E75206}" srcOrd="0" destOrd="0" presId="urn:microsoft.com/office/officeart/2005/8/layout/hierarchy2"/>
    <dgm:cxn modelId="{C5575815-7DA8-4940-AF5A-DA71BAC4C0C6}" type="presParOf" srcId="{A2E22618-F57B-4EFD-BF5A-CBD01C21C2E0}" destId="{DEDF67F0-56FA-4AD6-B834-94494EFC6FA5}" srcOrd="1" destOrd="0" presId="urn:microsoft.com/office/officeart/2005/8/layout/hierarchy2"/>
    <dgm:cxn modelId="{4CE84B6C-2C13-492E-9DA6-6CE836DCFAC1}" type="presParOf" srcId="{DEDF67F0-56FA-4AD6-B834-94494EFC6FA5}" destId="{B260FA58-954E-447A-AA52-16D72582B484}" srcOrd="0" destOrd="0" presId="urn:microsoft.com/office/officeart/2005/8/layout/hierarchy2"/>
    <dgm:cxn modelId="{8A8AC327-92EF-4EA5-B62B-445E74BF76D8}" type="presParOf" srcId="{B260FA58-954E-447A-AA52-16D72582B484}" destId="{E2623B23-4DA6-412B-861D-37E9B3722B4C}" srcOrd="0" destOrd="0" presId="urn:microsoft.com/office/officeart/2005/8/layout/hierarchy2"/>
    <dgm:cxn modelId="{2A189E30-0884-4DE8-8C98-894FB2A4E172}" type="presParOf" srcId="{DEDF67F0-56FA-4AD6-B834-94494EFC6FA5}" destId="{EBE353D8-8835-439B-BB90-2FB0E654795E}" srcOrd="1" destOrd="0" presId="urn:microsoft.com/office/officeart/2005/8/layout/hierarchy2"/>
    <dgm:cxn modelId="{96FF8470-0642-40FE-A6C5-466AF8AB25D3}" type="presParOf" srcId="{EBE353D8-8835-439B-BB90-2FB0E654795E}" destId="{DAAD4791-05F2-4EF7-A150-EB144598EB4C}" srcOrd="0" destOrd="0" presId="urn:microsoft.com/office/officeart/2005/8/layout/hierarchy2"/>
    <dgm:cxn modelId="{ECD18843-B111-43FD-AD3B-1A3D1BEC2C30}" type="presParOf" srcId="{EBE353D8-8835-439B-BB90-2FB0E654795E}" destId="{88DAB278-667E-419A-9CAE-BD70B1803DE5}" srcOrd="1" destOrd="0" presId="urn:microsoft.com/office/officeart/2005/8/layout/hierarchy2"/>
    <dgm:cxn modelId="{4C1E9EC9-BD39-47F5-B8F9-27B8C67A2BD3}" type="presParOf" srcId="{DEDF67F0-56FA-4AD6-B834-94494EFC6FA5}" destId="{998A794E-85A0-4286-A2D1-597E8A43E937}" srcOrd="2" destOrd="0" presId="urn:microsoft.com/office/officeart/2005/8/layout/hierarchy2"/>
    <dgm:cxn modelId="{7A8C980D-348A-46A7-A342-D578FE145EE2}" type="presParOf" srcId="{998A794E-85A0-4286-A2D1-597E8A43E937}" destId="{72BB7707-CD8F-4CCA-BBF4-21D8869D0B4E}" srcOrd="0" destOrd="0" presId="urn:microsoft.com/office/officeart/2005/8/layout/hierarchy2"/>
    <dgm:cxn modelId="{C42B5731-6AB7-4794-ACCF-5BD7E6700997}" type="presParOf" srcId="{DEDF67F0-56FA-4AD6-B834-94494EFC6FA5}" destId="{B39B57C9-4316-48B6-9D3E-3BC399B03B61}" srcOrd="3" destOrd="0" presId="urn:microsoft.com/office/officeart/2005/8/layout/hierarchy2"/>
    <dgm:cxn modelId="{A4F8D996-586E-4B1F-B9D9-482E4F126724}" type="presParOf" srcId="{B39B57C9-4316-48B6-9D3E-3BC399B03B61}" destId="{F10223ED-6A7D-4FA0-AE1C-33DDAD23FF3C}" srcOrd="0" destOrd="0" presId="urn:microsoft.com/office/officeart/2005/8/layout/hierarchy2"/>
    <dgm:cxn modelId="{349B983A-B89E-4822-A994-9FABFD8FE091}" type="presParOf" srcId="{B39B57C9-4316-48B6-9D3E-3BC399B03B61}" destId="{D342D312-D79D-40AF-B00E-6C3F9285E10A}" srcOrd="1" destOrd="0" presId="urn:microsoft.com/office/officeart/2005/8/layout/hierarchy2"/>
    <dgm:cxn modelId="{6EE0CCB2-5DFF-4C86-8E5A-8A6D9803A449}" type="presParOf" srcId="{DEDF67F0-56FA-4AD6-B834-94494EFC6FA5}" destId="{CB13AD61-F8F4-4998-B605-CB1DB09B8FC6}" srcOrd="4" destOrd="0" presId="urn:microsoft.com/office/officeart/2005/8/layout/hierarchy2"/>
    <dgm:cxn modelId="{562FFF1F-2F19-48BA-A7EE-4F62190AFC8B}" type="presParOf" srcId="{CB13AD61-F8F4-4998-B605-CB1DB09B8FC6}" destId="{340FE577-E4BE-4B3D-8CA5-AF0038D7EEAB}" srcOrd="0" destOrd="0" presId="urn:microsoft.com/office/officeart/2005/8/layout/hierarchy2"/>
    <dgm:cxn modelId="{E63D5ED6-613D-428E-904E-77E5B3BF1552}" type="presParOf" srcId="{DEDF67F0-56FA-4AD6-B834-94494EFC6FA5}" destId="{FC15074D-0347-4A2B-B756-4E30EA587751}" srcOrd="5" destOrd="0" presId="urn:microsoft.com/office/officeart/2005/8/layout/hierarchy2"/>
    <dgm:cxn modelId="{FCB9412B-6C28-469D-AE4B-C9F1B37370F6}" type="presParOf" srcId="{FC15074D-0347-4A2B-B756-4E30EA587751}" destId="{0A629DD7-554B-4614-BAB0-33B13E142594}" srcOrd="0" destOrd="0" presId="urn:microsoft.com/office/officeart/2005/8/layout/hierarchy2"/>
    <dgm:cxn modelId="{3426EB04-A09D-48A3-88F2-65908FF23B93}" type="presParOf" srcId="{FC15074D-0347-4A2B-B756-4E30EA587751}" destId="{67E174C0-FE26-42DD-804F-9839FA69B107}" srcOrd="1" destOrd="0" presId="urn:microsoft.com/office/officeart/2005/8/layout/hierarchy2"/>
    <dgm:cxn modelId="{2C60F4FE-C0F0-495A-8EDF-1ED586EAB355}" type="presParOf" srcId="{DEDF67F0-56FA-4AD6-B834-94494EFC6FA5}" destId="{966247E9-D4AF-45FE-A88D-E0457B1CBF1C}" srcOrd="6" destOrd="0" presId="urn:microsoft.com/office/officeart/2005/8/layout/hierarchy2"/>
    <dgm:cxn modelId="{B5B1F4D0-972E-46DF-9E6E-E84841A46DF7}" type="presParOf" srcId="{966247E9-D4AF-45FE-A88D-E0457B1CBF1C}" destId="{C913D33F-2AEE-438E-803A-7D604AEB7E6C}" srcOrd="0" destOrd="0" presId="urn:microsoft.com/office/officeart/2005/8/layout/hierarchy2"/>
    <dgm:cxn modelId="{B9E76506-C0D4-4CF4-8E56-AEACF61C2969}" type="presParOf" srcId="{DEDF67F0-56FA-4AD6-B834-94494EFC6FA5}" destId="{29B33317-7AE0-40DF-BFE5-8CA1DE26C313}" srcOrd="7" destOrd="0" presId="urn:microsoft.com/office/officeart/2005/8/layout/hierarchy2"/>
    <dgm:cxn modelId="{23B751BF-445F-49B5-AF9C-0807E81BFEC1}" type="presParOf" srcId="{29B33317-7AE0-40DF-BFE5-8CA1DE26C313}" destId="{B61E4F7F-9F4B-4A66-83DA-CF947B62747A}" srcOrd="0" destOrd="0" presId="urn:microsoft.com/office/officeart/2005/8/layout/hierarchy2"/>
    <dgm:cxn modelId="{EA6609A9-72B4-4219-953D-CB128032F036}" type="presParOf" srcId="{29B33317-7AE0-40DF-BFE5-8CA1DE26C313}" destId="{A6AB49FB-775C-4ABF-9AE2-95E8BDEF83A2}" srcOrd="1" destOrd="0" presId="urn:microsoft.com/office/officeart/2005/8/layout/hierarchy2"/>
    <dgm:cxn modelId="{EC5F706E-A375-46E9-AB1A-6580EEC51EC7}" type="presParOf" srcId="{DEDF67F0-56FA-4AD6-B834-94494EFC6FA5}" destId="{87383AC7-4525-4241-AD7C-8EDEFD24A602}" srcOrd="8" destOrd="0" presId="urn:microsoft.com/office/officeart/2005/8/layout/hierarchy2"/>
    <dgm:cxn modelId="{BD59CD4A-48F6-49A5-A6F2-5BFA3F052376}" type="presParOf" srcId="{87383AC7-4525-4241-AD7C-8EDEFD24A602}" destId="{24A6328D-02B3-4897-95D6-D178C202B5A9}" srcOrd="0" destOrd="0" presId="urn:microsoft.com/office/officeart/2005/8/layout/hierarchy2"/>
    <dgm:cxn modelId="{3D47B480-18E7-45C2-96D4-14859956208E}" type="presParOf" srcId="{DEDF67F0-56FA-4AD6-B834-94494EFC6FA5}" destId="{9F07095D-D7CC-4370-8429-7D6C5A9872B9}" srcOrd="9" destOrd="0" presId="urn:microsoft.com/office/officeart/2005/8/layout/hierarchy2"/>
    <dgm:cxn modelId="{46563661-5A8A-4DC1-926B-07E64E29B62F}" type="presParOf" srcId="{9F07095D-D7CC-4370-8429-7D6C5A9872B9}" destId="{C2AB0FFB-95B5-4212-8275-2B3D513247D0}" srcOrd="0" destOrd="0" presId="urn:microsoft.com/office/officeart/2005/8/layout/hierarchy2"/>
    <dgm:cxn modelId="{D09BEFDA-CA2B-4198-9ABF-D6868FCB18BA}" type="presParOf" srcId="{9F07095D-D7CC-4370-8429-7D6C5A9872B9}" destId="{0ED258DE-AE7E-4E8F-8ECF-E8D03A3214EE}" srcOrd="1" destOrd="0" presId="urn:microsoft.com/office/officeart/2005/8/layout/hierarchy2"/>
    <dgm:cxn modelId="{820A860C-0AF8-43B3-8750-65620C0C458B}" type="presParOf" srcId="{DEDF67F0-56FA-4AD6-B834-94494EFC6FA5}" destId="{15C85010-F8FF-429D-A734-63838A615E87}" srcOrd="10" destOrd="0" presId="urn:microsoft.com/office/officeart/2005/8/layout/hierarchy2"/>
    <dgm:cxn modelId="{4ADDD8AF-2E0B-4755-A846-97ECC0AEAC4A}" type="presParOf" srcId="{15C85010-F8FF-429D-A734-63838A615E87}" destId="{818641B7-9232-4914-A266-24117C62348E}" srcOrd="0" destOrd="0" presId="urn:microsoft.com/office/officeart/2005/8/layout/hierarchy2"/>
    <dgm:cxn modelId="{430EA3CF-176D-4AB8-B3C8-739F0BC6BEF2}" type="presParOf" srcId="{DEDF67F0-56FA-4AD6-B834-94494EFC6FA5}" destId="{1F40A81C-2EF9-4341-8CB0-B72A68D83A25}" srcOrd="11" destOrd="0" presId="urn:microsoft.com/office/officeart/2005/8/layout/hierarchy2"/>
    <dgm:cxn modelId="{1525D711-394F-4E7C-9C77-30F00A5371DB}" type="presParOf" srcId="{1F40A81C-2EF9-4341-8CB0-B72A68D83A25}" destId="{AD6294E3-E900-40C7-AF60-1A44173611F0}" srcOrd="0" destOrd="0" presId="urn:microsoft.com/office/officeart/2005/8/layout/hierarchy2"/>
    <dgm:cxn modelId="{D0C16A55-C73A-430C-9DFE-542026A6FACD}" type="presParOf" srcId="{1F40A81C-2EF9-4341-8CB0-B72A68D83A25}" destId="{E180A655-C5D5-4BE5-AFD8-D80D8DD994DD}" srcOrd="1" destOrd="0" presId="urn:microsoft.com/office/officeart/2005/8/layout/hierarchy2"/>
    <dgm:cxn modelId="{0EF82325-09C4-4CBC-9B1D-B67D70736D63}" type="presParOf" srcId="{DEDF67F0-56FA-4AD6-B834-94494EFC6FA5}" destId="{C8B66DE5-14AF-426F-A01D-0BD8A73A9AA1}" srcOrd="12" destOrd="0" presId="urn:microsoft.com/office/officeart/2005/8/layout/hierarchy2"/>
    <dgm:cxn modelId="{184954C4-9116-4F9B-9574-6B8A672DD614}" type="presParOf" srcId="{C8B66DE5-14AF-426F-A01D-0BD8A73A9AA1}" destId="{B437F785-A91E-4585-85B8-E9A4D9DC0E56}" srcOrd="0" destOrd="0" presId="urn:microsoft.com/office/officeart/2005/8/layout/hierarchy2"/>
    <dgm:cxn modelId="{E0AB9BF1-46C2-42A3-A8C7-F8E3157B89D8}" type="presParOf" srcId="{DEDF67F0-56FA-4AD6-B834-94494EFC6FA5}" destId="{B76E6034-4174-4A82-8FD1-680DD149785F}" srcOrd="13" destOrd="0" presId="urn:microsoft.com/office/officeart/2005/8/layout/hierarchy2"/>
    <dgm:cxn modelId="{356981D0-12B0-4165-BF1C-A1299D59356E}" type="presParOf" srcId="{B76E6034-4174-4A82-8FD1-680DD149785F}" destId="{7DBF9862-F5A2-4C86-9122-3954CC13AC03}" srcOrd="0" destOrd="0" presId="urn:microsoft.com/office/officeart/2005/8/layout/hierarchy2"/>
    <dgm:cxn modelId="{A293D879-66F5-4E6B-9A7B-DB97DF8F0702}" type="presParOf" srcId="{B76E6034-4174-4A82-8FD1-680DD149785F}" destId="{7F225B32-6EEE-4601-8394-7A915133F46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30A31-7BD3-45C3-9FBE-DA88DB56B612}" type="doc">
      <dgm:prSet loTypeId="urn:microsoft.com/office/officeart/2005/8/layout/arrow2" loCatId="process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CEBF144-C743-4291-8F4F-B73158261CBB}">
      <dgm:prSet phldrT="[Text]" custT="1"/>
      <dgm:spPr/>
      <dgm:t>
        <a:bodyPr/>
        <a:lstStyle/>
        <a:p>
          <a:pPr algn="ctr" rtl="1"/>
          <a:r>
            <a:rPr lang="fa-IR" sz="1800" b="1" dirty="0">
              <a:cs typeface="B Lotus" panose="00000400000000000000" pitchFamily="2" charset="-78"/>
            </a:rPr>
            <a:t>بالا بردن سرعت سیستم استاد، کلیه سایت ها</a:t>
          </a:r>
          <a:endParaRPr lang="en-US" sz="1800" b="1" dirty="0">
            <a:cs typeface="B Lotus" panose="00000400000000000000" pitchFamily="2" charset="-78"/>
          </a:endParaRPr>
        </a:p>
      </dgm:t>
    </dgm:pt>
    <dgm:pt modelId="{E7A316B7-A249-4A04-9491-9F8D820B9AF7}" type="parTrans" cxnId="{F6AA3B0E-D0AB-47CA-9FB4-ECA9C7D1939D}">
      <dgm:prSet/>
      <dgm:spPr/>
      <dgm:t>
        <a:bodyPr/>
        <a:lstStyle/>
        <a:p>
          <a:endParaRPr lang="en-US"/>
        </a:p>
      </dgm:t>
    </dgm:pt>
    <dgm:pt modelId="{45700CCF-62FB-4803-9A62-31F463324BBF}" type="sibTrans" cxnId="{F6AA3B0E-D0AB-47CA-9FB4-ECA9C7D1939D}">
      <dgm:prSet/>
      <dgm:spPr/>
      <dgm:t>
        <a:bodyPr/>
        <a:lstStyle/>
        <a:p>
          <a:endParaRPr lang="en-US"/>
        </a:p>
      </dgm:t>
    </dgm:pt>
    <dgm:pt modelId="{16CC068D-AF2A-49AE-9B19-DF802684E837}">
      <dgm:prSet phldrT="[Text]" custT="1"/>
      <dgm:spPr/>
      <dgm:t>
        <a:bodyPr/>
        <a:lstStyle/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1800" b="0" dirty="0">
              <a:cs typeface="B Lotus" panose="00000400000000000000" pitchFamily="2" charset="-78"/>
            </a:rPr>
            <a:t>اضافه نمودن هارد و</a:t>
          </a:r>
          <a:r>
            <a:rPr lang="en-US" sz="1800" b="0" dirty="0">
              <a:cs typeface="B Lotus" panose="00000400000000000000" pitchFamily="2" charset="-78"/>
            </a:rPr>
            <a:t>RAM </a:t>
          </a:r>
        </a:p>
        <a:p>
          <a:pPr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0" dirty="0">
              <a:cs typeface="B Lotus" panose="00000400000000000000" pitchFamily="2" charset="-78"/>
            </a:rPr>
            <a:t>به سیستم سایت های گروه کامپیوتر</a:t>
          </a:r>
          <a:endParaRPr lang="en-US" sz="1800" b="0" dirty="0">
            <a:cs typeface="B Lotus" panose="00000400000000000000" pitchFamily="2" charset="-78"/>
          </a:endParaRPr>
        </a:p>
      </dgm:t>
    </dgm:pt>
    <dgm:pt modelId="{982C330A-60E6-41DD-B9F4-1350A8395F2A}" type="parTrans" cxnId="{66260ABB-DDEB-47DA-8496-4B76FBDE661E}">
      <dgm:prSet/>
      <dgm:spPr/>
      <dgm:t>
        <a:bodyPr/>
        <a:lstStyle/>
        <a:p>
          <a:endParaRPr lang="en-US"/>
        </a:p>
      </dgm:t>
    </dgm:pt>
    <dgm:pt modelId="{8AE8C822-BA16-4FB5-929E-244AC76CAD6A}" type="sibTrans" cxnId="{66260ABB-DDEB-47DA-8496-4B76FBDE661E}">
      <dgm:prSet/>
      <dgm:spPr/>
      <dgm:t>
        <a:bodyPr/>
        <a:lstStyle/>
        <a:p>
          <a:endParaRPr lang="en-US"/>
        </a:p>
      </dgm:t>
    </dgm:pt>
    <dgm:pt modelId="{A78A2BD6-CB64-440B-A59F-752C028B5F98}">
      <dgm:prSet phldrT="[Text]" custT="1"/>
      <dgm:spPr/>
      <dgm:t>
        <a:bodyPr/>
        <a:lstStyle/>
        <a:p>
          <a:pPr algn="ctr" rtl="1"/>
          <a:r>
            <a:rPr lang="fa-IR" sz="2000" b="0" dirty="0">
              <a:cs typeface="B Lotus" panose="00000400000000000000" pitchFamily="2" charset="-78"/>
            </a:rPr>
            <a:t>بالا بردن سرعت سیستم ها</a:t>
          </a:r>
          <a:r>
            <a:rPr lang="en-US" sz="2000" b="0" dirty="0">
              <a:cs typeface="B Lotus" panose="00000400000000000000" pitchFamily="2" charset="-78"/>
            </a:rPr>
            <a:t> </a:t>
          </a:r>
          <a:r>
            <a:rPr lang="fa-IR" sz="2000" b="0" dirty="0">
              <a:cs typeface="B Lotus" panose="00000400000000000000" pitchFamily="2" charset="-78"/>
            </a:rPr>
            <a:t> اضافه نمودن (</a:t>
          </a:r>
          <a:r>
            <a:rPr lang="en-US" sz="2000" b="0" dirty="0">
              <a:cs typeface="B Lotus" panose="00000400000000000000" pitchFamily="2" charset="-78"/>
            </a:rPr>
            <a:t>SSD</a:t>
          </a:r>
          <a:r>
            <a:rPr lang="fa-IR" sz="2000" b="0" dirty="0">
              <a:cs typeface="B Lotus" panose="00000400000000000000" pitchFamily="2" charset="-78"/>
            </a:rPr>
            <a:t>هارد و </a:t>
          </a:r>
          <a:r>
            <a:rPr lang="en-US" sz="2000" b="0" dirty="0">
              <a:cs typeface="B Lotus" panose="00000400000000000000" pitchFamily="2" charset="-78"/>
            </a:rPr>
            <a:t>Ram 8</a:t>
          </a:r>
          <a:r>
            <a:rPr lang="fa-IR" sz="2000" b="0" dirty="0">
              <a:cs typeface="B Lotus" panose="00000400000000000000" pitchFamily="2" charset="-78"/>
            </a:rPr>
            <a:t> </a:t>
          </a:r>
          <a:r>
            <a:rPr lang="fa-IR" sz="1900" b="0" dirty="0">
              <a:cs typeface="B Nazanin" panose="00000400000000000000" pitchFamily="2" charset="-78"/>
            </a:rPr>
            <a:t>)</a:t>
          </a:r>
          <a:endParaRPr lang="en-US" sz="1900" b="0" dirty="0">
            <a:cs typeface="B Nazanin" panose="00000400000000000000" pitchFamily="2" charset="-78"/>
          </a:endParaRPr>
        </a:p>
      </dgm:t>
    </dgm:pt>
    <dgm:pt modelId="{156D9372-A933-4DA2-BFE4-510AA7C278C7}" type="parTrans" cxnId="{2E05C7BD-3800-441F-B76F-BD6D9385B871}">
      <dgm:prSet/>
      <dgm:spPr/>
      <dgm:t>
        <a:bodyPr/>
        <a:lstStyle/>
        <a:p>
          <a:endParaRPr lang="en-US"/>
        </a:p>
      </dgm:t>
    </dgm:pt>
    <dgm:pt modelId="{274A1809-4B6E-43AE-B9FE-17770300D1C2}" type="sibTrans" cxnId="{2E05C7BD-3800-441F-B76F-BD6D9385B871}">
      <dgm:prSet/>
      <dgm:spPr/>
      <dgm:t>
        <a:bodyPr/>
        <a:lstStyle/>
        <a:p>
          <a:endParaRPr lang="en-US"/>
        </a:p>
      </dgm:t>
    </dgm:pt>
    <dgm:pt modelId="{164767C9-F15C-4002-8F74-C413AE27B541}">
      <dgm:prSet custT="1"/>
      <dgm:spPr/>
      <dgm:t>
        <a:bodyPr/>
        <a:lstStyle/>
        <a:p>
          <a:pPr algn="ctr" rtl="1"/>
          <a:r>
            <a:rPr lang="fa-IR" sz="2000" b="0" dirty="0">
              <a:cs typeface="B Lotus" panose="00000400000000000000" pitchFamily="2" charset="-78"/>
            </a:rPr>
            <a:t>ارتقا سیستم های اساتید هیئت علمی دانشکده </a:t>
          </a:r>
          <a:endParaRPr lang="en-US" sz="2000" b="0" dirty="0">
            <a:cs typeface="B Lotus" panose="00000400000000000000" pitchFamily="2" charset="-78"/>
          </a:endParaRPr>
        </a:p>
      </dgm:t>
    </dgm:pt>
    <dgm:pt modelId="{9730F516-E607-4720-AE22-6F60AC7994CB}" type="parTrans" cxnId="{5C484A21-5D85-4C8F-9CDA-A94C32603BDF}">
      <dgm:prSet/>
      <dgm:spPr/>
      <dgm:t>
        <a:bodyPr/>
        <a:lstStyle/>
        <a:p>
          <a:endParaRPr lang="en-US"/>
        </a:p>
      </dgm:t>
    </dgm:pt>
    <dgm:pt modelId="{599661F3-930F-4BD8-B391-EF5272A1A920}" type="sibTrans" cxnId="{5C484A21-5D85-4C8F-9CDA-A94C32603BDF}">
      <dgm:prSet/>
      <dgm:spPr/>
      <dgm:t>
        <a:bodyPr/>
        <a:lstStyle/>
        <a:p>
          <a:endParaRPr lang="en-US"/>
        </a:p>
      </dgm:t>
    </dgm:pt>
    <dgm:pt modelId="{103A698A-8951-44FB-A5B0-05B5CA1E7D74}" type="pres">
      <dgm:prSet presAssocID="{8B530A31-7BD3-45C3-9FBE-DA88DB56B61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05E6ED-27A0-4742-9EEC-82DF3823A0E3}" type="pres">
      <dgm:prSet presAssocID="{8B530A31-7BD3-45C3-9FBE-DA88DB56B612}" presName="arrow" presStyleLbl="bgShp" presStyleIdx="0" presStyleCnt="1" custScaleY="90429"/>
      <dgm:spPr/>
    </dgm:pt>
    <dgm:pt modelId="{2388D339-0FFC-46A9-B239-C00CD67A9008}" type="pres">
      <dgm:prSet presAssocID="{8B530A31-7BD3-45C3-9FBE-DA88DB56B612}" presName="arrowDiagram4" presStyleCnt="0"/>
      <dgm:spPr/>
    </dgm:pt>
    <dgm:pt modelId="{A2C8F255-8232-4E9E-87E6-E05E5A74AB04}" type="pres">
      <dgm:prSet presAssocID="{1CEBF144-C743-4291-8F4F-B73158261CBB}" presName="bullet4a" presStyleLbl="node1" presStyleIdx="0" presStyleCnt="4"/>
      <dgm:spPr/>
    </dgm:pt>
    <dgm:pt modelId="{077A6A35-C43B-4278-ADE1-76AC9FB445AA}" type="pres">
      <dgm:prSet presAssocID="{1CEBF144-C743-4291-8F4F-B73158261CBB}" presName="textBox4a" presStyleLbl="revTx" presStyleIdx="0" presStyleCnt="4" custScaleX="149330" custLinFactNeighborX="-39662" custLinFactNeighborY="10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94AB7-A7D7-4EE4-B030-6731E5EE3E05}" type="pres">
      <dgm:prSet presAssocID="{16CC068D-AF2A-49AE-9B19-DF802684E837}" presName="bullet4b" presStyleLbl="node1" presStyleIdx="1" presStyleCnt="4"/>
      <dgm:spPr/>
    </dgm:pt>
    <dgm:pt modelId="{995C3153-30F4-42D2-9DCC-5CE32E3FA0AD}" type="pres">
      <dgm:prSet presAssocID="{16CC068D-AF2A-49AE-9B19-DF802684E837}" presName="textBox4b" presStyleLbl="revTx" presStyleIdx="1" presStyleCnt="4" custLinFactNeighborX="-17127" custLinFactNeighborY="7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B20A1-95AA-4BB9-9491-B035C2A47A3C}" type="pres">
      <dgm:prSet presAssocID="{A78A2BD6-CB64-440B-A59F-752C028B5F98}" presName="bullet4c" presStyleLbl="node1" presStyleIdx="2" presStyleCnt="4"/>
      <dgm:spPr/>
    </dgm:pt>
    <dgm:pt modelId="{C7797C67-1D7F-4549-9408-C2677FDD2C2E}" type="pres">
      <dgm:prSet presAssocID="{A78A2BD6-CB64-440B-A59F-752C028B5F98}" presName="textBox4c" presStyleLbl="revTx" presStyleIdx="2" presStyleCnt="4" custScaleX="136808" custLinFactNeighborX="-5263" custLinFactNeighborY="94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2FFCB-B1BB-42B9-AC08-4BE292D2387B}" type="pres">
      <dgm:prSet presAssocID="{164767C9-F15C-4002-8F74-C413AE27B541}" presName="bullet4d" presStyleLbl="node1" presStyleIdx="3" presStyleCnt="4"/>
      <dgm:spPr/>
    </dgm:pt>
    <dgm:pt modelId="{8C5336C9-5486-4F86-A997-C004D67DBB7A}" type="pres">
      <dgm:prSet presAssocID="{164767C9-F15C-4002-8F74-C413AE27B541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05C7BD-3800-441F-B76F-BD6D9385B871}" srcId="{8B530A31-7BD3-45C3-9FBE-DA88DB56B612}" destId="{A78A2BD6-CB64-440B-A59F-752C028B5F98}" srcOrd="2" destOrd="0" parTransId="{156D9372-A933-4DA2-BFE4-510AA7C278C7}" sibTransId="{274A1809-4B6E-43AE-B9FE-17770300D1C2}"/>
    <dgm:cxn modelId="{0B9A9D1E-4C47-44E5-935A-71A626D9DEF9}" type="presOf" srcId="{16CC068D-AF2A-49AE-9B19-DF802684E837}" destId="{995C3153-30F4-42D2-9DCC-5CE32E3FA0AD}" srcOrd="0" destOrd="0" presId="urn:microsoft.com/office/officeart/2005/8/layout/arrow2"/>
    <dgm:cxn modelId="{7E3DB9FF-1CE8-4F61-840F-32E879751BED}" type="presOf" srcId="{1CEBF144-C743-4291-8F4F-B73158261CBB}" destId="{077A6A35-C43B-4278-ADE1-76AC9FB445AA}" srcOrd="0" destOrd="0" presId="urn:microsoft.com/office/officeart/2005/8/layout/arrow2"/>
    <dgm:cxn modelId="{F6AA3B0E-D0AB-47CA-9FB4-ECA9C7D1939D}" srcId="{8B530A31-7BD3-45C3-9FBE-DA88DB56B612}" destId="{1CEBF144-C743-4291-8F4F-B73158261CBB}" srcOrd="0" destOrd="0" parTransId="{E7A316B7-A249-4A04-9491-9F8D820B9AF7}" sibTransId="{45700CCF-62FB-4803-9A62-31F463324BBF}"/>
    <dgm:cxn modelId="{BB8C5C37-A67D-4AF4-972D-FF0CB9D4638C}" type="presOf" srcId="{A78A2BD6-CB64-440B-A59F-752C028B5F98}" destId="{C7797C67-1D7F-4549-9408-C2677FDD2C2E}" srcOrd="0" destOrd="0" presId="urn:microsoft.com/office/officeart/2005/8/layout/arrow2"/>
    <dgm:cxn modelId="{AD687D0B-56B2-40D8-A44C-5F46C61C0C6C}" type="presOf" srcId="{8B530A31-7BD3-45C3-9FBE-DA88DB56B612}" destId="{103A698A-8951-44FB-A5B0-05B5CA1E7D74}" srcOrd="0" destOrd="0" presId="urn:microsoft.com/office/officeart/2005/8/layout/arrow2"/>
    <dgm:cxn modelId="{66260ABB-DDEB-47DA-8496-4B76FBDE661E}" srcId="{8B530A31-7BD3-45C3-9FBE-DA88DB56B612}" destId="{16CC068D-AF2A-49AE-9B19-DF802684E837}" srcOrd="1" destOrd="0" parTransId="{982C330A-60E6-41DD-B9F4-1350A8395F2A}" sibTransId="{8AE8C822-BA16-4FB5-929E-244AC76CAD6A}"/>
    <dgm:cxn modelId="{355E5D7D-8001-49CF-8845-66494FD7F0A1}" type="presOf" srcId="{164767C9-F15C-4002-8F74-C413AE27B541}" destId="{8C5336C9-5486-4F86-A997-C004D67DBB7A}" srcOrd="0" destOrd="0" presId="urn:microsoft.com/office/officeart/2005/8/layout/arrow2"/>
    <dgm:cxn modelId="{5C484A21-5D85-4C8F-9CDA-A94C32603BDF}" srcId="{8B530A31-7BD3-45C3-9FBE-DA88DB56B612}" destId="{164767C9-F15C-4002-8F74-C413AE27B541}" srcOrd="3" destOrd="0" parTransId="{9730F516-E607-4720-AE22-6F60AC7994CB}" sibTransId="{599661F3-930F-4BD8-B391-EF5272A1A920}"/>
    <dgm:cxn modelId="{557F1229-4CEA-45FA-AF17-52C0BE821454}" type="presParOf" srcId="{103A698A-8951-44FB-A5B0-05B5CA1E7D74}" destId="{0105E6ED-27A0-4742-9EEC-82DF3823A0E3}" srcOrd="0" destOrd="0" presId="urn:microsoft.com/office/officeart/2005/8/layout/arrow2"/>
    <dgm:cxn modelId="{99A72B47-3461-44C4-B6F2-EA153560C4E5}" type="presParOf" srcId="{103A698A-8951-44FB-A5B0-05B5CA1E7D74}" destId="{2388D339-0FFC-46A9-B239-C00CD67A9008}" srcOrd="1" destOrd="0" presId="urn:microsoft.com/office/officeart/2005/8/layout/arrow2"/>
    <dgm:cxn modelId="{87B2D236-907A-4299-8D29-859C8DFF8976}" type="presParOf" srcId="{2388D339-0FFC-46A9-B239-C00CD67A9008}" destId="{A2C8F255-8232-4E9E-87E6-E05E5A74AB04}" srcOrd="0" destOrd="0" presId="urn:microsoft.com/office/officeart/2005/8/layout/arrow2"/>
    <dgm:cxn modelId="{71621DFD-53DE-45A1-9302-03F9CC99172E}" type="presParOf" srcId="{2388D339-0FFC-46A9-B239-C00CD67A9008}" destId="{077A6A35-C43B-4278-ADE1-76AC9FB445AA}" srcOrd="1" destOrd="0" presId="urn:microsoft.com/office/officeart/2005/8/layout/arrow2"/>
    <dgm:cxn modelId="{F3EF9623-392E-40C6-854E-4C4D8124CC40}" type="presParOf" srcId="{2388D339-0FFC-46A9-B239-C00CD67A9008}" destId="{9F394AB7-A7D7-4EE4-B030-6731E5EE3E05}" srcOrd="2" destOrd="0" presId="urn:microsoft.com/office/officeart/2005/8/layout/arrow2"/>
    <dgm:cxn modelId="{18249340-E636-4454-BA6F-2CDDBA459666}" type="presParOf" srcId="{2388D339-0FFC-46A9-B239-C00CD67A9008}" destId="{995C3153-30F4-42D2-9DCC-5CE32E3FA0AD}" srcOrd="3" destOrd="0" presId="urn:microsoft.com/office/officeart/2005/8/layout/arrow2"/>
    <dgm:cxn modelId="{FE166D61-3A12-4FED-BF5C-141F9602236B}" type="presParOf" srcId="{2388D339-0FFC-46A9-B239-C00CD67A9008}" destId="{7D7B20A1-95AA-4BB9-9491-B035C2A47A3C}" srcOrd="4" destOrd="0" presId="urn:microsoft.com/office/officeart/2005/8/layout/arrow2"/>
    <dgm:cxn modelId="{5CE05BD2-D44D-4DE7-A6E0-F54B10D84870}" type="presParOf" srcId="{2388D339-0FFC-46A9-B239-C00CD67A9008}" destId="{C7797C67-1D7F-4549-9408-C2677FDD2C2E}" srcOrd="5" destOrd="0" presId="urn:microsoft.com/office/officeart/2005/8/layout/arrow2"/>
    <dgm:cxn modelId="{3F0041A2-81C8-4A37-8DFB-FFF711B41CFD}" type="presParOf" srcId="{2388D339-0FFC-46A9-B239-C00CD67A9008}" destId="{E7A2FFCB-B1BB-42B9-AC08-4BE292D2387B}" srcOrd="6" destOrd="0" presId="urn:microsoft.com/office/officeart/2005/8/layout/arrow2"/>
    <dgm:cxn modelId="{9F2A0B49-D7FA-4D2B-AA1D-747C4E0B4744}" type="presParOf" srcId="{2388D339-0FFC-46A9-B239-C00CD67A9008}" destId="{8C5336C9-5486-4F86-A997-C004D67DBB7A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9A275B-D494-4B07-90AD-BF255554E85C}" type="doc">
      <dgm:prSet loTypeId="urn:microsoft.com/office/officeart/2011/layout/ThemePictureAlternatingAccent" loCatId="picture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3A5F906-E6E2-4996-B954-76B9E1103E08}">
      <dgm:prSet/>
      <dgm:spPr>
        <a:xfrm>
          <a:off x="548" y="5061998"/>
          <a:ext cx="3461918" cy="225863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74BEF70-8D5E-44AB-B842-D7C53D9229D4}" type="parTrans" cxnId="{0BE5E407-63C5-40B4-91A6-0BD4ADF6597A}">
      <dgm:prSet/>
      <dgm:spPr/>
      <dgm:t>
        <a:bodyPr/>
        <a:lstStyle/>
        <a:p>
          <a:endParaRPr lang="en-US"/>
        </a:p>
      </dgm:t>
    </dgm:pt>
    <dgm:pt modelId="{6B6CE6D7-BE23-4992-984D-A2AE7F392CC2}" type="sibTrans" cxnId="{0BE5E407-63C5-40B4-91A6-0BD4ADF6597A}">
      <dgm:prSet/>
      <dgm:spPr/>
      <dgm:t>
        <a:bodyPr/>
        <a:lstStyle/>
        <a:p>
          <a:endParaRPr lang="en-US"/>
        </a:p>
      </dgm:t>
    </dgm:pt>
    <dgm:pt modelId="{8599F992-EA81-4E84-B685-14CC94F15226}">
      <dgm:prSet phldrT="[Text]"/>
      <dgm:spPr>
        <a:xfrm>
          <a:off x="3566708" y="5058390"/>
          <a:ext cx="1919142" cy="228028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9BAFFDBD-8712-4623-A654-033B973558C2}" type="parTrans" cxnId="{0CAA7062-BAE0-477D-A369-C17D68D2787C}">
      <dgm:prSet/>
      <dgm:spPr/>
      <dgm:t>
        <a:bodyPr/>
        <a:lstStyle/>
        <a:p>
          <a:endParaRPr lang="en-US"/>
        </a:p>
      </dgm:t>
    </dgm:pt>
    <dgm:pt modelId="{D8A478B9-8522-4A85-A8D8-49B142FCF5B2}" type="sibTrans" cxnId="{0CAA7062-BAE0-477D-A369-C17D68D2787C}">
      <dgm:prSet/>
      <dgm:spPr/>
      <dgm:t>
        <a:bodyPr/>
        <a:lstStyle/>
        <a:p>
          <a:endParaRPr lang="en-US"/>
        </a:p>
      </dgm:t>
    </dgm:pt>
    <dgm:pt modelId="{956527B3-A789-4E89-B71B-7C3A278CB1CF}">
      <dgm:prSet phldrT="[Text]"/>
      <dgm:spPr>
        <a:xfrm>
          <a:off x="548" y="6975707"/>
          <a:ext cx="1919142" cy="228028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3569980-6140-42D5-B5F0-5E6B558C9DF7}" type="parTrans" cxnId="{14C5EE2A-ED0C-4625-9362-2FC7D697A641}">
      <dgm:prSet/>
      <dgm:spPr/>
      <dgm:t>
        <a:bodyPr/>
        <a:lstStyle/>
        <a:p>
          <a:endParaRPr lang="en-US"/>
        </a:p>
      </dgm:t>
    </dgm:pt>
    <dgm:pt modelId="{39501942-DA9E-4ED6-8190-3C23059AE391}" type="sibTrans" cxnId="{14C5EE2A-ED0C-4625-9362-2FC7D697A641}">
      <dgm:prSet/>
      <dgm:spPr/>
      <dgm:t>
        <a:bodyPr/>
        <a:lstStyle/>
        <a:p>
          <a:endParaRPr lang="en-US"/>
        </a:p>
      </dgm:t>
    </dgm:pt>
    <dgm:pt modelId="{08C6B948-FD7A-4C54-9219-BE354D0189D8}">
      <dgm:prSet phldrT="[Text]"/>
      <dgm:spPr>
        <a:xfrm>
          <a:off x="548" y="2983040"/>
          <a:ext cx="5485302" cy="394720"/>
        </a:xfrm>
        <a:prstGeom prst="rect">
          <a:avLst/>
        </a:prstGeom>
        <a:noFill/>
        <a:ln>
          <a:noFill/>
        </a:ln>
        <a:effectLst/>
        <a:sp3d/>
      </dgm:spPr>
      <dgm:t>
        <a:bodyPr/>
        <a:lstStyle/>
        <a:p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B10AB3C8-5527-4A8D-84B7-A767E21753C0}" type="parTrans" cxnId="{6614BFAF-B79F-4D03-91DF-14CD2641DD46}">
      <dgm:prSet/>
      <dgm:spPr/>
      <dgm:t>
        <a:bodyPr/>
        <a:lstStyle/>
        <a:p>
          <a:endParaRPr lang="en-US"/>
        </a:p>
      </dgm:t>
    </dgm:pt>
    <dgm:pt modelId="{522177D4-7036-4054-B688-FA225C27363B}" type="sibTrans" cxnId="{6614BFAF-B79F-4D03-91DF-14CD2641DD46}">
      <dgm:prSet/>
      <dgm:spPr/>
      <dgm:t>
        <a:bodyPr/>
        <a:lstStyle/>
        <a:p>
          <a:endParaRPr lang="en-US"/>
        </a:p>
      </dgm:t>
    </dgm:pt>
    <dgm:pt modelId="{C6D02AA0-8327-4695-A403-875B105FB48B}" type="pres">
      <dgm:prSet presAssocID="{649A275B-D494-4B07-90AD-BF255554E85C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en-US"/>
        </a:p>
      </dgm:t>
    </dgm:pt>
    <dgm:pt modelId="{64044F98-0E33-485F-8BA8-0C09C5753069}" type="pres">
      <dgm:prSet presAssocID="{08C6B948-FD7A-4C54-9219-BE354D0189D8}" presName="picture1" presStyleCnt="0"/>
      <dgm:spPr/>
    </dgm:pt>
    <dgm:pt modelId="{BD6517F7-00AE-4E50-9A7E-FA3D7E987F47}" type="pres">
      <dgm:prSet presAssocID="{08C6B948-FD7A-4C54-9219-BE354D0189D8}" presName="picture" presStyleLbl="alignImgPlace1" presStyleIdx="0" presStyleCnt="4" custScaleX="95019"/>
      <dgm:spPr>
        <a:xfrm>
          <a:off x="137160" y="11450"/>
          <a:ext cx="5212079" cy="3385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gm:spPr>
    </dgm:pt>
    <dgm:pt modelId="{CD59EB83-CDC9-43DC-9774-3A961C480787}" type="pres">
      <dgm:prSet presAssocID="{08C6B948-FD7A-4C54-9219-BE354D0189D8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274DB-2F96-4AF0-9041-F3273DCE11B4}" type="pres">
      <dgm:prSet presAssocID="{43A5F906-E6E2-4996-B954-76B9E1103E08}" presName="picture2" presStyleCnt="0"/>
      <dgm:spPr/>
    </dgm:pt>
    <dgm:pt modelId="{F78FA37B-5D5E-45AD-98E3-D950F42E1AEB}" type="pres">
      <dgm:prSet presAssocID="{43A5F906-E6E2-4996-B954-76B9E1103E08}" presName="picture" presStyleLbl="alignImgPlace1" presStyleIdx="1" presStyleCnt="4" custScaleX="79239" custLinFactNeighborX="25588" custLinFactNeighborY="98049"/>
      <dgm:spPr>
        <a:xfrm>
          <a:off x="1245748" y="5274979"/>
          <a:ext cx="2743189" cy="180691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gm:spPr>
    </dgm:pt>
    <dgm:pt modelId="{4AE3566F-2987-4017-B373-437CE3BDB5B4}" type="pres">
      <dgm:prSet presAssocID="{43A5F906-E6E2-4996-B954-76B9E1103E08}" presName="parent2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77080-2F68-4FA9-BB00-931082F8E0A4}" type="pres">
      <dgm:prSet presAssocID="{8599F992-EA81-4E84-B685-14CC94F15226}" presName="picture3" presStyleCnt="0"/>
      <dgm:spPr/>
    </dgm:pt>
    <dgm:pt modelId="{2D81C6BE-B05B-4613-9E98-3F33DC29FAD5}" type="pres">
      <dgm:prSet presAssocID="{8599F992-EA81-4E84-B685-14CC94F15226}" presName="picture" presStyleLbl="alignImgPlace1" presStyleIdx="2" presStyleCnt="4" custLinFactNeighborX="-30275" custLinFactNeighborY="-5799"/>
      <dgm:spPr>
        <a:xfrm>
          <a:off x="2985688" y="3398538"/>
          <a:ext cx="1919142" cy="180691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gm:spPr>
    </dgm:pt>
    <dgm:pt modelId="{A03E77D5-8058-460E-ACBB-A8FA31C2095C}" type="pres">
      <dgm:prSet presAssocID="{8599F992-EA81-4E84-B685-14CC94F15226}" presName="parent3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2EEAE-EBED-48BD-871E-8DF0206F82E7}" type="pres">
      <dgm:prSet presAssocID="{956527B3-A789-4E89-B71B-7C3A278CB1CF}" presName="picture4" presStyleCnt="0"/>
      <dgm:spPr/>
    </dgm:pt>
    <dgm:pt modelId="{D910D1FC-BD50-42CB-AC0F-334E504607F8}" type="pres">
      <dgm:prSet presAssocID="{956527B3-A789-4E89-B71B-7C3A278CB1CF}" presName="picture" presStyleLbl="alignImgPlace1" presStyleIdx="3" presStyleCnt="4" custLinFactY="-11755" custLinFactNeighborX="39209" custLinFactNeighborY="-100000"/>
      <dgm:spPr>
        <a:xfrm>
          <a:off x="753025" y="3401324"/>
          <a:ext cx="1919142" cy="180691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gm:spPr>
    </dgm:pt>
    <dgm:pt modelId="{C804482B-5D53-44E7-AC2C-621214AF0AFC}" type="pres">
      <dgm:prSet presAssocID="{956527B3-A789-4E89-B71B-7C3A278CB1CF}" presName="parent4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14BFAF-B79F-4D03-91DF-14CD2641DD46}" srcId="{649A275B-D494-4B07-90AD-BF255554E85C}" destId="{08C6B948-FD7A-4C54-9219-BE354D0189D8}" srcOrd="0" destOrd="0" parTransId="{B10AB3C8-5527-4A8D-84B7-A767E21753C0}" sibTransId="{522177D4-7036-4054-B688-FA225C27363B}"/>
    <dgm:cxn modelId="{93BF25C0-5EB6-40B2-9E19-F5FAEC455A81}" type="presOf" srcId="{956527B3-A789-4E89-B71B-7C3A278CB1CF}" destId="{C804482B-5D53-44E7-AC2C-621214AF0AFC}" srcOrd="0" destOrd="0" presId="urn:microsoft.com/office/officeart/2011/layout/ThemePictureAlternatingAccent"/>
    <dgm:cxn modelId="{4728C154-C68B-4BBB-B502-82677BF0F2AD}" type="presOf" srcId="{649A275B-D494-4B07-90AD-BF255554E85C}" destId="{C6D02AA0-8327-4695-A403-875B105FB48B}" srcOrd="0" destOrd="0" presId="urn:microsoft.com/office/officeart/2011/layout/ThemePictureAlternatingAccent"/>
    <dgm:cxn modelId="{14C5EE2A-ED0C-4625-9362-2FC7D697A641}" srcId="{649A275B-D494-4B07-90AD-BF255554E85C}" destId="{956527B3-A789-4E89-B71B-7C3A278CB1CF}" srcOrd="3" destOrd="0" parTransId="{43569980-6140-42D5-B5F0-5E6B558C9DF7}" sibTransId="{39501942-DA9E-4ED6-8190-3C23059AE391}"/>
    <dgm:cxn modelId="{0D2AFA9E-D45A-49E0-90A1-5D721F595881}" type="presOf" srcId="{08C6B948-FD7A-4C54-9219-BE354D0189D8}" destId="{CD59EB83-CDC9-43DC-9774-3A961C480787}" srcOrd="0" destOrd="0" presId="urn:microsoft.com/office/officeart/2011/layout/ThemePictureAlternatingAccent"/>
    <dgm:cxn modelId="{F0E344E6-692F-4402-81AA-D7046AF8E2E8}" type="presOf" srcId="{43A5F906-E6E2-4996-B954-76B9E1103E08}" destId="{4AE3566F-2987-4017-B373-437CE3BDB5B4}" srcOrd="0" destOrd="0" presId="urn:microsoft.com/office/officeart/2011/layout/ThemePictureAlternatingAccent"/>
    <dgm:cxn modelId="{0CAA7062-BAE0-477D-A369-C17D68D2787C}" srcId="{649A275B-D494-4B07-90AD-BF255554E85C}" destId="{8599F992-EA81-4E84-B685-14CC94F15226}" srcOrd="2" destOrd="0" parTransId="{9BAFFDBD-8712-4623-A654-033B973558C2}" sibTransId="{D8A478B9-8522-4A85-A8D8-49B142FCF5B2}"/>
    <dgm:cxn modelId="{C4443565-C995-4141-ADB8-E141B6D25A41}" type="presOf" srcId="{8599F992-EA81-4E84-B685-14CC94F15226}" destId="{A03E77D5-8058-460E-ACBB-A8FA31C2095C}" srcOrd="0" destOrd="0" presId="urn:microsoft.com/office/officeart/2011/layout/ThemePictureAlternatingAccent"/>
    <dgm:cxn modelId="{0BE5E407-63C5-40B4-91A6-0BD4ADF6597A}" srcId="{649A275B-D494-4B07-90AD-BF255554E85C}" destId="{43A5F906-E6E2-4996-B954-76B9E1103E08}" srcOrd="1" destOrd="0" parTransId="{D74BEF70-8D5E-44AB-B842-D7C53D9229D4}" sibTransId="{6B6CE6D7-BE23-4992-984D-A2AE7F392CC2}"/>
    <dgm:cxn modelId="{5603E072-B96A-4AE2-8875-31F330717BF1}" type="presParOf" srcId="{C6D02AA0-8327-4695-A403-875B105FB48B}" destId="{64044F98-0E33-485F-8BA8-0C09C5753069}" srcOrd="0" destOrd="0" presId="urn:microsoft.com/office/officeart/2011/layout/ThemePictureAlternatingAccent"/>
    <dgm:cxn modelId="{929966B6-1170-4074-8554-8395B8C4AE92}" type="presParOf" srcId="{64044F98-0E33-485F-8BA8-0C09C5753069}" destId="{BD6517F7-00AE-4E50-9A7E-FA3D7E987F47}" srcOrd="0" destOrd="0" presId="urn:microsoft.com/office/officeart/2011/layout/ThemePictureAlternatingAccent"/>
    <dgm:cxn modelId="{21A45980-FAE4-417F-87BD-E803A84642BE}" type="presParOf" srcId="{C6D02AA0-8327-4695-A403-875B105FB48B}" destId="{CD59EB83-CDC9-43DC-9774-3A961C480787}" srcOrd="1" destOrd="0" presId="urn:microsoft.com/office/officeart/2011/layout/ThemePictureAlternatingAccent"/>
    <dgm:cxn modelId="{6CF37628-2782-4040-A387-34FA332FCD0C}" type="presParOf" srcId="{C6D02AA0-8327-4695-A403-875B105FB48B}" destId="{73E274DB-2F96-4AF0-9041-F3273DCE11B4}" srcOrd="2" destOrd="0" presId="urn:microsoft.com/office/officeart/2011/layout/ThemePictureAlternatingAccent"/>
    <dgm:cxn modelId="{E764700F-41EA-49D8-A0C0-05BA824A3059}" type="presParOf" srcId="{73E274DB-2F96-4AF0-9041-F3273DCE11B4}" destId="{F78FA37B-5D5E-45AD-98E3-D950F42E1AEB}" srcOrd="0" destOrd="0" presId="urn:microsoft.com/office/officeart/2011/layout/ThemePictureAlternatingAccent"/>
    <dgm:cxn modelId="{2B7C6EBB-0AAD-4D13-85A4-84C7CA9E48C3}" type="presParOf" srcId="{C6D02AA0-8327-4695-A403-875B105FB48B}" destId="{4AE3566F-2987-4017-B373-437CE3BDB5B4}" srcOrd="3" destOrd="0" presId="urn:microsoft.com/office/officeart/2011/layout/ThemePictureAlternatingAccent"/>
    <dgm:cxn modelId="{CA413DD9-4485-4DC6-92FA-C71860314DA8}" type="presParOf" srcId="{C6D02AA0-8327-4695-A403-875B105FB48B}" destId="{2D977080-2F68-4FA9-BB00-931082F8E0A4}" srcOrd="4" destOrd="0" presId="urn:microsoft.com/office/officeart/2011/layout/ThemePictureAlternatingAccent"/>
    <dgm:cxn modelId="{D49F3A20-EFEB-4680-80DA-FC7403FDADB2}" type="presParOf" srcId="{2D977080-2F68-4FA9-BB00-931082F8E0A4}" destId="{2D81C6BE-B05B-4613-9E98-3F33DC29FAD5}" srcOrd="0" destOrd="0" presId="urn:microsoft.com/office/officeart/2011/layout/ThemePictureAlternatingAccent"/>
    <dgm:cxn modelId="{67CEDA17-9D58-4337-AF1F-BE11FE95827D}" type="presParOf" srcId="{C6D02AA0-8327-4695-A403-875B105FB48B}" destId="{A03E77D5-8058-460E-ACBB-A8FA31C2095C}" srcOrd="5" destOrd="0" presId="urn:microsoft.com/office/officeart/2011/layout/ThemePictureAlternatingAccent"/>
    <dgm:cxn modelId="{A3A34DF2-1763-4143-A168-FBBB93A9E7CE}" type="presParOf" srcId="{C6D02AA0-8327-4695-A403-875B105FB48B}" destId="{A0A2EEAE-EBED-48BD-871E-8DF0206F82E7}" srcOrd="6" destOrd="0" presId="urn:microsoft.com/office/officeart/2011/layout/ThemePictureAlternatingAccent"/>
    <dgm:cxn modelId="{85AB4A74-9E71-4AAB-8B6B-83F08B6B6474}" type="presParOf" srcId="{A0A2EEAE-EBED-48BD-871E-8DF0206F82E7}" destId="{D910D1FC-BD50-42CB-AC0F-334E504607F8}" srcOrd="0" destOrd="0" presId="urn:microsoft.com/office/officeart/2011/layout/ThemePictureAlternatingAccent"/>
    <dgm:cxn modelId="{3858BFCA-C38D-4E05-8D46-30811233BD9C}" type="presParOf" srcId="{C6D02AA0-8327-4695-A403-875B105FB48B}" destId="{C804482B-5D53-44E7-AC2C-621214AF0AFC}" srcOrd="7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DEE87-D190-4220-8E27-ACBA11E75206}">
      <dsp:nvSpPr>
        <dsp:cNvPr id="0" name=""/>
        <dsp:cNvSpPr/>
      </dsp:nvSpPr>
      <dsp:spPr>
        <a:xfrm>
          <a:off x="5078297" y="2311956"/>
          <a:ext cx="3772360" cy="9692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cs typeface="B Titr" panose="00000700000000000000" pitchFamily="2" charset="-78"/>
            </a:rPr>
            <a:t>معاونت پژوهش و فناوری</a:t>
          </a:r>
          <a:endParaRPr lang="en-US" sz="3200" kern="1200" dirty="0">
            <a:cs typeface="B Titr" panose="00000700000000000000" pitchFamily="2" charset="-78"/>
          </a:endParaRPr>
        </a:p>
      </dsp:txBody>
      <dsp:txXfrm>
        <a:off x="5106684" y="2340343"/>
        <a:ext cx="3715586" cy="912443"/>
      </dsp:txXfrm>
    </dsp:sp>
    <dsp:sp modelId="{B260FA58-954E-447A-AA52-16D72582B484}">
      <dsp:nvSpPr>
        <dsp:cNvPr id="0" name=""/>
        <dsp:cNvSpPr/>
      </dsp:nvSpPr>
      <dsp:spPr>
        <a:xfrm rot="15315248">
          <a:off x="3489735" y="1560640"/>
          <a:ext cx="253251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532517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692681" y="1508698"/>
        <a:ext cx="126625" cy="126625"/>
      </dsp:txXfrm>
    </dsp:sp>
    <dsp:sp modelId="{DAAD4791-05F2-4EF7-A150-EB144598EB4C}">
      <dsp:nvSpPr>
        <dsp:cNvPr id="0" name=""/>
        <dsp:cNvSpPr/>
      </dsp:nvSpPr>
      <dsp:spPr>
        <a:xfrm>
          <a:off x="822334" y="5156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امور پژوهشی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25207"/>
        <a:ext cx="3571253" cy="644499"/>
      </dsp:txXfrm>
    </dsp:sp>
    <dsp:sp modelId="{998A794E-85A0-4286-A2D1-597E8A43E937}">
      <dsp:nvSpPr>
        <dsp:cNvPr id="0" name=""/>
        <dsp:cNvSpPr/>
      </dsp:nvSpPr>
      <dsp:spPr>
        <a:xfrm rot="14927944">
          <a:off x="3864766" y="1954286"/>
          <a:ext cx="178245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782456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4711432" y="1921096"/>
        <a:ext cx="89122" cy="89122"/>
      </dsp:txXfrm>
    </dsp:sp>
    <dsp:sp modelId="{F10223ED-6A7D-4FA0-AE1C-33DDAD23FF3C}">
      <dsp:nvSpPr>
        <dsp:cNvPr id="0" name=""/>
        <dsp:cNvSpPr/>
      </dsp:nvSpPr>
      <dsp:spPr>
        <a:xfrm>
          <a:off x="822334" y="792448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مرکز رشد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812499"/>
        <a:ext cx="3571253" cy="644499"/>
      </dsp:txXfrm>
    </dsp:sp>
    <dsp:sp modelId="{CB13AD61-F8F4-4998-B605-CB1DB09B8FC6}">
      <dsp:nvSpPr>
        <dsp:cNvPr id="0" name=""/>
        <dsp:cNvSpPr/>
      </dsp:nvSpPr>
      <dsp:spPr>
        <a:xfrm rot="14016375">
          <a:off x="4212783" y="2347932"/>
          <a:ext cx="108642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086420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28833" y="2332142"/>
        <a:ext cx="54321" cy="54321"/>
      </dsp:txXfrm>
    </dsp:sp>
    <dsp:sp modelId="{0A629DD7-554B-4614-BAB0-33B13E142594}">
      <dsp:nvSpPr>
        <dsp:cNvPr id="0" name=""/>
        <dsp:cNvSpPr/>
      </dsp:nvSpPr>
      <dsp:spPr>
        <a:xfrm>
          <a:off x="822334" y="1579740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ارتباط با صنعت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1599791"/>
        <a:ext cx="3571253" cy="644499"/>
      </dsp:txXfrm>
    </dsp:sp>
    <dsp:sp modelId="{966247E9-D4AF-45FE-A88D-E0457B1CBF1C}">
      <dsp:nvSpPr>
        <dsp:cNvPr id="0" name=""/>
        <dsp:cNvSpPr/>
      </dsp:nvSpPr>
      <dsp:spPr>
        <a:xfrm rot="11262407">
          <a:off x="4430752" y="2741578"/>
          <a:ext cx="650482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50482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39732" y="2736687"/>
        <a:ext cx="32524" cy="32524"/>
      </dsp:txXfrm>
    </dsp:sp>
    <dsp:sp modelId="{B61E4F7F-9F4B-4A66-83DA-CF947B62747A}">
      <dsp:nvSpPr>
        <dsp:cNvPr id="0" name=""/>
        <dsp:cNvSpPr/>
      </dsp:nvSpPr>
      <dsp:spPr>
        <a:xfrm>
          <a:off x="822334" y="2367032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امور فناوری اطلاعات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2387083"/>
        <a:ext cx="3571253" cy="644499"/>
      </dsp:txXfrm>
    </dsp:sp>
    <dsp:sp modelId="{87383AC7-4525-4241-AD7C-8EDEFD24A602}">
      <dsp:nvSpPr>
        <dsp:cNvPr id="0" name=""/>
        <dsp:cNvSpPr/>
      </dsp:nvSpPr>
      <dsp:spPr>
        <a:xfrm rot="7958311">
          <a:off x="4280178" y="3135224"/>
          <a:ext cx="951631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951631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32203" y="3122804"/>
        <a:ext cx="47581" cy="47581"/>
      </dsp:txXfrm>
    </dsp:sp>
    <dsp:sp modelId="{C2AB0FFB-95B5-4212-8275-2B3D513247D0}">
      <dsp:nvSpPr>
        <dsp:cNvPr id="0" name=""/>
        <dsp:cNvSpPr/>
      </dsp:nvSpPr>
      <dsp:spPr>
        <a:xfrm>
          <a:off x="822334" y="3154324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آموزش های آزاد و مجازی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3174375"/>
        <a:ext cx="3571253" cy="644499"/>
      </dsp:txXfrm>
    </dsp:sp>
    <dsp:sp modelId="{15C85010-F8FF-429D-A734-63838A615E87}">
      <dsp:nvSpPr>
        <dsp:cNvPr id="0" name=""/>
        <dsp:cNvSpPr/>
      </dsp:nvSpPr>
      <dsp:spPr>
        <a:xfrm rot="6805893">
          <a:off x="3945479" y="3528870"/>
          <a:ext cx="162102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21028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15468" y="3499715"/>
        <a:ext cx="81051" cy="81051"/>
      </dsp:txXfrm>
    </dsp:sp>
    <dsp:sp modelId="{AD6294E3-E900-40C7-AF60-1A44173611F0}">
      <dsp:nvSpPr>
        <dsp:cNvPr id="0" name=""/>
        <dsp:cNvSpPr/>
      </dsp:nvSpPr>
      <dsp:spPr>
        <a:xfrm>
          <a:off x="822334" y="3941616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اسناد و کتابخانه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3961667"/>
        <a:ext cx="3571253" cy="644499"/>
      </dsp:txXfrm>
    </dsp:sp>
    <dsp:sp modelId="{C8B66DE5-14AF-426F-A01D-0BD8A73A9AA1}">
      <dsp:nvSpPr>
        <dsp:cNvPr id="0" name=""/>
        <dsp:cNvSpPr/>
      </dsp:nvSpPr>
      <dsp:spPr>
        <a:xfrm rot="6349326">
          <a:off x="3573885" y="3922516"/>
          <a:ext cx="236421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364217" y="11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4696888" y="3874781"/>
        <a:ext cx="118210" cy="118210"/>
      </dsp:txXfrm>
    </dsp:sp>
    <dsp:sp modelId="{7DBF9862-F5A2-4C86-9122-3954CC13AC03}">
      <dsp:nvSpPr>
        <dsp:cNvPr id="0" name=""/>
        <dsp:cNvSpPr/>
      </dsp:nvSpPr>
      <dsp:spPr>
        <a:xfrm>
          <a:off x="822334" y="4728908"/>
          <a:ext cx="3611355" cy="6846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Titr" panose="00000700000000000000" pitchFamily="2" charset="-78"/>
            </a:rPr>
            <a:t>آزمایشگاه ها و کارگاه ها</a:t>
          </a:r>
          <a:endParaRPr lang="en-US" sz="2800" kern="1200" dirty="0">
            <a:cs typeface="B Titr" panose="00000700000000000000" pitchFamily="2" charset="-78"/>
          </a:endParaRPr>
        </a:p>
      </dsp:txBody>
      <dsp:txXfrm>
        <a:off x="842385" y="4748959"/>
        <a:ext cx="3571253" cy="644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5E6ED-27A0-4742-9EEC-82DF3823A0E3}">
      <dsp:nvSpPr>
        <dsp:cNvPr id="0" name=""/>
        <dsp:cNvSpPr/>
      </dsp:nvSpPr>
      <dsp:spPr>
        <a:xfrm>
          <a:off x="0" y="647024"/>
          <a:ext cx="5658216" cy="319791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C8F255-8232-4E9E-87E6-E05E5A74AB04}">
      <dsp:nvSpPr>
        <dsp:cNvPr id="0" name=""/>
        <dsp:cNvSpPr/>
      </dsp:nvSpPr>
      <dsp:spPr>
        <a:xfrm>
          <a:off x="557334" y="3107446"/>
          <a:ext cx="130138" cy="13013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A6A35-C43B-4278-ADE1-76AC9FB445AA}">
      <dsp:nvSpPr>
        <dsp:cNvPr id="0" name=""/>
        <dsp:cNvSpPr/>
      </dsp:nvSpPr>
      <dsp:spPr>
        <a:xfrm>
          <a:off x="4" y="3262674"/>
          <a:ext cx="1444850" cy="841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58" tIns="0" rIns="0" bIns="0" numCol="1" spcCol="1270" anchor="t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>
              <a:cs typeface="B Lotus" panose="00000400000000000000" pitchFamily="2" charset="-78"/>
            </a:rPr>
            <a:t>بالا بردن سرعت سیستم استاد، کلیه سایت ها</a:t>
          </a:r>
          <a:endParaRPr lang="en-US" sz="1800" b="1" kern="1200" dirty="0">
            <a:cs typeface="B Lotus" panose="00000400000000000000" pitchFamily="2" charset="-78"/>
          </a:endParaRPr>
        </a:p>
      </dsp:txBody>
      <dsp:txXfrm>
        <a:off x="4" y="3262674"/>
        <a:ext cx="1444850" cy="841659"/>
      </dsp:txXfrm>
    </dsp:sp>
    <dsp:sp modelId="{9F394AB7-A7D7-4EE4-B030-6731E5EE3E05}">
      <dsp:nvSpPr>
        <dsp:cNvPr id="0" name=""/>
        <dsp:cNvSpPr/>
      </dsp:nvSpPr>
      <dsp:spPr>
        <a:xfrm>
          <a:off x="1476794" y="2284883"/>
          <a:ext cx="226328" cy="2263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5C3153-30F4-42D2-9DCC-5CE32E3FA0AD}">
      <dsp:nvSpPr>
        <dsp:cNvPr id="0" name=""/>
        <dsp:cNvSpPr/>
      </dsp:nvSpPr>
      <dsp:spPr>
        <a:xfrm>
          <a:off x="1386451" y="2524380"/>
          <a:ext cx="1188225" cy="1616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27" tIns="0" rIns="0" bIns="0" numCol="1" spcCol="1270" anchor="t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1800" b="0" kern="1200" dirty="0">
              <a:cs typeface="B Lotus" panose="00000400000000000000" pitchFamily="2" charset="-78"/>
            </a:rPr>
            <a:t>اضافه نمودن هارد و</a:t>
          </a:r>
          <a:r>
            <a:rPr lang="en-US" sz="1800" b="0" kern="1200" dirty="0">
              <a:cs typeface="B Lotus" panose="00000400000000000000" pitchFamily="2" charset="-78"/>
            </a:rPr>
            <a:t>RAM 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0" kern="1200" dirty="0">
              <a:cs typeface="B Lotus" panose="00000400000000000000" pitchFamily="2" charset="-78"/>
            </a:rPr>
            <a:t>به سیستم سایت های گروه کامپیوتر</a:t>
          </a:r>
          <a:endParaRPr lang="en-US" sz="1800" b="0" kern="1200" dirty="0">
            <a:cs typeface="B Lotus" panose="00000400000000000000" pitchFamily="2" charset="-78"/>
          </a:endParaRPr>
        </a:p>
      </dsp:txBody>
      <dsp:txXfrm>
        <a:off x="1386451" y="2524380"/>
        <a:ext cx="1188225" cy="1616128"/>
      </dsp:txXfrm>
    </dsp:sp>
    <dsp:sp modelId="{7D7B20A1-95AA-4BB9-9491-B035C2A47A3C}">
      <dsp:nvSpPr>
        <dsp:cNvPr id="0" name=""/>
        <dsp:cNvSpPr/>
      </dsp:nvSpPr>
      <dsp:spPr>
        <a:xfrm>
          <a:off x="2650874" y="1678746"/>
          <a:ext cx="299885" cy="29988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97C67-1D7F-4549-9408-C2677FDD2C2E}">
      <dsp:nvSpPr>
        <dsp:cNvPr id="0" name=""/>
        <dsp:cNvSpPr/>
      </dsp:nvSpPr>
      <dsp:spPr>
        <a:xfrm>
          <a:off x="2519600" y="2035786"/>
          <a:ext cx="1625587" cy="218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903" tIns="0" rIns="0" bIns="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0" kern="1200" dirty="0">
              <a:cs typeface="B Lotus" panose="00000400000000000000" pitchFamily="2" charset="-78"/>
            </a:rPr>
            <a:t>بالا بردن سرعت سیستم ها</a:t>
          </a:r>
          <a:r>
            <a:rPr lang="en-US" sz="2000" b="0" kern="1200" dirty="0">
              <a:cs typeface="B Lotus" panose="00000400000000000000" pitchFamily="2" charset="-78"/>
            </a:rPr>
            <a:t> </a:t>
          </a:r>
          <a:r>
            <a:rPr lang="fa-IR" sz="2000" b="0" kern="1200" dirty="0">
              <a:cs typeface="B Lotus" panose="00000400000000000000" pitchFamily="2" charset="-78"/>
            </a:rPr>
            <a:t> اضافه نمودن (</a:t>
          </a:r>
          <a:r>
            <a:rPr lang="en-US" sz="2000" b="0" kern="1200" dirty="0">
              <a:cs typeface="B Lotus" panose="00000400000000000000" pitchFamily="2" charset="-78"/>
            </a:rPr>
            <a:t>SSD</a:t>
          </a:r>
          <a:r>
            <a:rPr lang="fa-IR" sz="2000" b="0" kern="1200" dirty="0">
              <a:cs typeface="B Lotus" panose="00000400000000000000" pitchFamily="2" charset="-78"/>
            </a:rPr>
            <a:t>هارد و </a:t>
          </a:r>
          <a:r>
            <a:rPr lang="en-US" sz="2000" b="0" kern="1200" dirty="0">
              <a:cs typeface="B Lotus" panose="00000400000000000000" pitchFamily="2" charset="-78"/>
            </a:rPr>
            <a:t>Ram 8</a:t>
          </a:r>
          <a:r>
            <a:rPr lang="fa-IR" sz="2000" b="0" kern="1200" dirty="0">
              <a:cs typeface="B Lotus" panose="00000400000000000000" pitchFamily="2" charset="-78"/>
            </a:rPr>
            <a:t> </a:t>
          </a:r>
          <a:r>
            <a:rPr lang="fa-IR" sz="1900" b="0" kern="1200" dirty="0">
              <a:cs typeface="B Nazanin" panose="00000400000000000000" pitchFamily="2" charset="-78"/>
            </a:rPr>
            <a:t>)</a:t>
          </a:r>
          <a:endParaRPr lang="en-US" sz="1900" b="0" kern="1200" dirty="0">
            <a:cs typeface="B Nazanin" panose="00000400000000000000" pitchFamily="2" charset="-78"/>
          </a:endParaRPr>
        </a:p>
      </dsp:txBody>
      <dsp:txXfrm>
        <a:off x="2519600" y="2035786"/>
        <a:ext cx="1625587" cy="2185486"/>
      </dsp:txXfrm>
    </dsp:sp>
    <dsp:sp modelId="{E7A2FFCB-B1BB-42B9-AC08-4BE292D2387B}">
      <dsp:nvSpPr>
        <dsp:cNvPr id="0" name=""/>
        <dsp:cNvSpPr/>
      </dsp:nvSpPr>
      <dsp:spPr>
        <a:xfrm>
          <a:off x="3929631" y="1277720"/>
          <a:ext cx="401733" cy="4017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5336C9-5486-4F86-A997-C004D67DBB7A}">
      <dsp:nvSpPr>
        <dsp:cNvPr id="0" name=""/>
        <dsp:cNvSpPr/>
      </dsp:nvSpPr>
      <dsp:spPr>
        <a:xfrm>
          <a:off x="4130498" y="1478587"/>
          <a:ext cx="1188225" cy="2535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70" tIns="0" rIns="0" bIns="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0" kern="1200" dirty="0">
              <a:cs typeface="B Lotus" panose="00000400000000000000" pitchFamily="2" charset="-78"/>
            </a:rPr>
            <a:t>ارتقا سیستم های اساتید هیئت علمی دانشکده </a:t>
          </a:r>
          <a:endParaRPr lang="en-US" sz="2000" b="0" kern="1200" dirty="0">
            <a:cs typeface="B Lotus" panose="00000400000000000000" pitchFamily="2" charset="-78"/>
          </a:endParaRPr>
        </a:p>
      </dsp:txBody>
      <dsp:txXfrm>
        <a:off x="4130498" y="1478587"/>
        <a:ext cx="1188225" cy="2535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517F7-00AE-4E50-9A7E-FA3D7E987F47}">
      <dsp:nvSpPr>
        <dsp:cNvPr id="0" name=""/>
        <dsp:cNvSpPr/>
      </dsp:nvSpPr>
      <dsp:spPr>
        <a:xfrm>
          <a:off x="805496" y="0"/>
          <a:ext cx="2932432" cy="1904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59EB83-CDC9-43DC-9774-3A961C480787}">
      <dsp:nvSpPr>
        <dsp:cNvPr id="0" name=""/>
        <dsp:cNvSpPr/>
      </dsp:nvSpPr>
      <dsp:spPr>
        <a:xfrm>
          <a:off x="728635" y="1671882"/>
          <a:ext cx="3086154" cy="2220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16510" rIns="49530" bIns="1651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728635" y="1671882"/>
        <a:ext cx="3086154" cy="222078"/>
      </dsp:txXfrm>
    </dsp:sp>
    <dsp:sp modelId="{F78FA37B-5D5E-45AD-98E3-D950F42E1AEB}">
      <dsp:nvSpPr>
        <dsp:cNvPr id="0" name=""/>
        <dsp:cNvSpPr/>
      </dsp:nvSpPr>
      <dsp:spPr>
        <a:xfrm>
          <a:off x="1429212" y="2961379"/>
          <a:ext cx="1543379" cy="101660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E3566F-2987-4017-B373-437CE3BDB5B4}">
      <dsp:nvSpPr>
        <dsp:cNvPr id="0" name=""/>
        <dsp:cNvSpPr/>
      </dsp:nvSpPr>
      <dsp:spPr>
        <a:xfrm>
          <a:off x="728635" y="2841551"/>
          <a:ext cx="1947752" cy="1270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8890" rIns="26670" bIns="8890" numCol="1" spcCol="1270" anchor="b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728635" y="2841551"/>
        <a:ext cx="1947752" cy="127076"/>
      </dsp:txXfrm>
    </dsp:sp>
    <dsp:sp modelId="{2D81C6BE-B05B-4613-9E98-3F33DC29FAD5}">
      <dsp:nvSpPr>
        <dsp:cNvPr id="0" name=""/>
        <dsp:cNvSpPr/>
      </dsp:nvSpPr>
      <dsp:spPr>
        <a:xfrm>
          <a:off x="2408141" y="1905651"/>
          <a:ext cx="1079752" cy="101660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3E77D5-8058-460E-ACBB-A8FA31C2095C}">
      <dsp:nvSpPr>
        <dsp:cNvPr id="0" name=""/>
        <dsp:cNvSpPr/>
      </dsp:nvSpPr>
      <dsp:spPr>
        <a:xfrm>
          <a:off x="2735036" y="2839521"/>
          <a:ext cx="1079752" cy="1282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8890" rIns="26670" bIns="8890" numCol="1" spcCol="1270" anchor="b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735036" y="2839521"/>
        <a:ext cx="1079752" cy="128294"/>
      </dsp:txXfrm>
    </dsp:sp>
    <dsp:sp modelId="{D910D1FC-BD50-42CB-AC0F-334E504607F8}">
      <dsp:nvSpPr>
        <dsp:cNvPr id="0" name=""/>
        <dsp:cNvSpPr/>
      </dsp:nvSpPr>
      <dsp:spPr>
        <a:xfrm>
          <a:off x="1151995" y="1907219"/>
          <a:ext cx="1079752" cy="101660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04482B-5D53-44E7-AC2C-621214AF0AFC}">
      <dsp:nvSpPr>
        <dsp:cNvPr id="0" name=""/>
        <dsp:cNvSpPr/>
      </dsp:nvSpPr>
      <dsp:spPr>
        <a:xfrm>
          <a:off x="728635" y="3918247"/>
          <a:ext cx="1079752" cy="1282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8890" rIns="26670" bIns="8890" numCol="1" spcCol="1270" anchor="b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728635" y="3918247"/>
        <a:ext cx="1079752" cy="128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Theme Picture Alternating Accent"/>
  <dgm:desc val="Use to show a group of pictures with the first picture being the largest and on top. Additional Level 1 pictures alternate between squares and rectangles with a limit of nine Level 1 pictures. Works best with small amounts of text. Unused text does not appear, but remains available if you switch layouts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EA4C-A2B3-CA4A-6C54-CCE9B7B92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7E5CA-7570-2E36-8453-79B2DF89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9EA8-2791-081A-772B-EBA4BD3C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AC796-64B9-CC68-8F81-5A7485FD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17C1-EF02-FFCA-9517-133C9D98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0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A2C6-B69E-8501-DD9E-A546B13A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FEACC-17B5-8365-61D0-5DD23A835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A4F0B-FFB9-F77D-2F50-3E3CC05A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8333-3FC9-59FD-85C0-974EFA32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8E2E7-DB0F-55FF-84FC-F90C9764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0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7B529-F491-4779-5FB2-7B6F085E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6CDCD-1AED-51AA-8D96-AC2335CC0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5758E-8F91-1855-AE83-42A65C22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E669A-E02B-2D61-F205-03F5AC2E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26FE2-6D54-28FE-FA32-E42172EE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9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6739-CFE0-5F0E-E26C-E98897AC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978C7-619C-BA29-3728-91324C097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AD00F-C4CA-C2FF-D7B4-8840A4BA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963A4-82C5-E038-5573-E08CE14B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E047F-E5DF-6155-3532-AF7A0F50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CBCF-10BF-27CA-FB5C-06631E3B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B963E-1450-1838-E248-0FD4ABBC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3CDB9-AB2B-7138-12FB-3BB078AA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287B5-560E-3635-B156-74BF05AE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8CB12-45CF-35EF-78F2-764EC5EB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5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5929-C67E-9C08-17DF-783E872C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6E56E-2CB7-0B4F-3632-5FC5F17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0FEA8-631B-E103-B9B7-8BC9826A8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34BCC-2E0C-F4F2-9E96-FE1A82B3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4985D-6879-86C3-A202-80EF4EE4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FCD7-361E-DAB5-4C06-027378C5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4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120A-7026-45F9-DD21-AE360925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44CF8-4304-945C-9FEB-AB7A6DD19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EFA45-C38C-B506-12E5-562357010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98E45-E163-D21E-C871-8249BAC5B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EAD6F5-4ADF-0E19-DC38-E34AE1414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BC852-17DF-967F-12CF-C3849BE5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A3178-D84C-FDE2-88B9-BBF03849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D383D-73FF-AE87-5FC3-84213E1B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2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AACAB-FE5A-AEAB-2029-06017150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8D300-6FD9-021A-94D3-DC849DBB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639D-E945-7C6A-FDAD-5C0F2961C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C57D6-52ED-3EFE-EFAD-8882F775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959C99-D938-2C0E-AB79-C17DAD90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5AD63-FAC8-9A74-9050-99CFF9D6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1004D-58BD-3D6A-A4A2-F96AFA0D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3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0C3-7212-4345-34AF-D1224C09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0129F-0584-DDEA-0311-084D8E2A4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299CD-1CA1-1C09-5662-CFE926180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40CFF-E5C3-7E9C-D6DC-FCAC0806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DF7D2-0FD2-81DF-DE28-D5841766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71C9A-C442-A102-68FC-9F2E1872F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4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0D08-6EB8-5248-A70F-C6A7D865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B919F-22C3-9AC0-3618-F0923DCF1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41F50-C28D-7924-799D-ED41548A5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773C0-CE2E-FCB5-050D-CCA46FA6B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C66FC-F954-453E-087B-3845E580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57B5F-CE0D-ACF5-A83B-E36C997E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6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C9725-C4E3-29EC-C5E4-A844694D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69224-8B01-2727-5FE9-85B9DF593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42797-77C6-B0BF-CF99-49CD86C60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5D03A-EFB5-47B2-9C4A-527EE80D364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7FE1-BBC6-3C75-579C-314B2FE60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13C21-EC06-BBD6-A1D1-1625F67DF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7B1F5-2DF1-472C-A606-7250E094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jpeg"/><Relationship Id="rId10" Type="http://schemas.openxmlformats.org/officeDocument/2006/relationships/image" Target="../media/image107.jpg"/><Relationship Id="rId4" Type="http://schemas.openxmlformats.org/officeDocument/2006/relationships/image" Target="../media/image101.jpg"/><Relationship Id="rId9" Type="http://schemas.openxmlformats.org/officeDocument/2006/relationships/image" Target="../media/image10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hamsipour.tvu.ac.ir/elm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unnyportal.com/Templates/UserProfile.aspx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C4F48-F960-DDE8-EE5B-F4139C9C7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89" y="0"/>
            <a:ext cx="4660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A51A6-BC73-D93E-2775-FEE43E9347B4}"/>
              </a:ext>
            </a:extLst>
          </p:cNvPr>
          <p:cNvSpPr txBox="1"/>
          <p:nvPr/>
        </p:nvSpPr>
        <p:spPr>
          <a:xfrm>
            <a:off x="-375385" y="1148490"/>
            <a:ext cx="12388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برگزاری </a:t>
            </a:r>
            <a:r>
              <a:rPr lang="fa-IR" sz="2800" b="1" dirty="0">
                <a:latin typeface="nasimb"/>
                <a:cs typeface="B Titr" panose="00000700000000000000" pitchFamily="2" charset="-78"/>
              </a:rPr>
              <a:t> </a:t>
            </a:r>
            <a:r>
              <a:rPr lang="fa-IR" sz="2800" b="1" dirty="0" smtClean="0">
                <a:latin typeface="nasimb"/>
                <a:cs typeface="B Titr" panose="00000700000000000000" pitchFamily="2" charset="-78"/>
              </a:rPr>
              <a:t>دو </a:t>
            </a:r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کارگاه آموزشی مهارتی  نصب 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نیروگاه خورشیدی در دانشکده شهید شمسی پور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49220-D67D-2A35-64F8-562A4023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9482" y="4348838"/>
            <a:ext cx="4367362" cy="196531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E053C0-ED27-D2C5-91CE-B1A45374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6523163" y="1896276"/>
            <a:ext cx="3742513" cy="230813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49220-D67D-2A35-64F8-562A4023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2565777" y="1900214"/>
            <a:ext cx="3811734" cy="2301566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41132" y="1002933"/>
            <a:ext cx="1093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fa-IR" sz="3200" b="0" i="0" dirty="0" smtClean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برگزاری انتخاب  </a:t>
            </a:r>
            <a:r>
              <a:rPr lang="fa-IR" sz="32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پروژه های برتر دانشجویان فارغ التحصیل </a:t>
            </a:r>
            <a:endParaRPr lang="fa-IR" sz="3200" b="0" i="0" dirty="0" smtClean="0">
              <a:solidFill>
                <a:srgbClr val="000000"/>
              </a:solidFill>
              <a:effectLst/>
              <a:latin typeface="Vazir" panose="020B0603030804020204" pitchFamily="34" charset="-78"/>
              <a:cs typeface="B Titr" panose="00000700000000000000" pitchFamily="2" charset="-78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fa-IR" sz="2800" b="0" i="0" dirty="0" smtClean="0">
                <a:solidFill>
                  <a:srgbClr val="FF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  رشته </a:t>
            </a:r>
            <a:r>
              <a:rPr lang="fa-IR" sz="2800" b="0" i="0" dirty="0">
                <a:solidFill>
                  <a:srgbClr val="FF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های الکترونیک، نرم افزار و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 Rounded Bold" panose="020F0704030504030204" pitchFamily="34" charset="0"/>
                <a:cs typeface="+mj-cs"/>
              </a:rPr>
              <a:t>ICT</a:t>
            </a:r>
            <a:endParaRPr lang="en-US" sz="2800" b="1" dirty="0">
              <a:solidFill>
                <a:srgbClr val="FF0000"/>
              </a:solidFill>
              <a:effectLst/>
              <a:latin typeface="Arial Rounded Bold" panose="020F0704030504030204" pitchFamily="34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375EC-0421-4BEE-D0BA-F3BDA103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011" y="2128163"/>
            <a:ext cx="3790287" cy="2134997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578DA-8594-7EF1-4609-03805852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1591"/>
          <a:stretch/>
        </p:blipFill>
        <p:spPr bwMode="auto">
          <a:xfrm>
            <a:off x="451946" y="2154621"/>
            <a:ext cx="3743788" cy="2178106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15" y="4311172"/>
            <a:ext cx="3774465" cy="2126086"/>
          </a:xfrm>
          <a:prstGeom prst="rect">
            <a:avLst/>
          </a:prstGeom>
          <a:ln w="762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34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16378" y="1352726"/>
            <a:ext cx="113157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نشست </a:t>
            </a:r>
            <a:r>
              <a:rPr lang="fa-IR" sz="2800" b="1" dirty="0" smtClean="0">
                <a:latin typeface="nasimb"/>
                <a:cs typeface="B Titr" panose="00000700000000000000" pitchFamily="2" charset="-78"/>
              </a:rPr>
              <a:t>مشترک معاونت پژوهشی با </a:t>
            </a:r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اتحادیه 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انجمن های علمی گروه برق و </a:t>
            </a:r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رباتیک</a:t>
            </a:r>
          </a:p>
          <a:p>
            <a:pPr algn="ctr"/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 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دانشگاه فنی و حرفه ای کشور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09A6E-F0D8-12D0-E81D-782D51AE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1591"/>
          <a:stretch/>
        </p:blipFill>
        <p:spPr bwMode="auto">
          <a:xfrm>
            <a:off x="3474251" y="2644322"/>
            <a:ext cx="5243498" cy="305062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16378" y="1352726"/>
            <a:ext cx="11315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بازدید اعضای اتحادیه انجمن های علمی گروه برق و رباتیک از مرکز پردازش دیجی کالا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375EC-0421-4BEE-D0BA-F3BDA103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1591"/>
          <a:stretch/>
        </p:blipFill>
        <p:spPr bwMode="auto">
          <a:xfrm>
            <a:off x="727055" y="2339523"/>
            <a:ext cx="5243498" cy="305062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09A6E-F0D8-12D0-E81D-782D51AE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1591"/>
          <a:stretch/>
        </p:blipFill>
        <p:spPr bwMode="auto">
          <a:xfrm>
            <a:off x="6365855" y="2339522"/>
            <a:ext cx="5243498" cy="305062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0E913-ADE0-0162-7DC6-7B3876EB7254}"/>
              </a:ext>
            </a:extLst>
          </p:cNvPr>
          <p:cNvSpPr txBox="1"/>
          <p:nvPr/>
        </p:nvSpPr>
        <p:spPr>
          <a:xfrm>
            <a:off x="2667837" y="905572"/>
            <a:ext cx="685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حضورفعال </a:t>
            </a:r>
            <a:r>
              <a:rPr lang="fa-IR" sz="3200" b="1" dirty="0">
                <a:latin typeface="nasimb"/>
                <a:cs typeface="B Titr" panose="00000700000000000000" pitchFamily="2" charset="-78"/>
              </a:rPr>
              <a:t>در نمایشگاه ها و همایش های ملی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46B2B9-2BC6-B4AF-CF86-5216B5651DB4}"/>
              </a:ext>
            </a:extLst>
          </p:cNvPr>
          <p:cNvGrpSpPr/>
          <p:nvPr/>
        </p:nvGrpSpPr>
        <p:grpSpPr>
          <a:xfrm>
            <a:off x="2195216" y="1727068"/>
            <a:ext cx="7801568" cy="4566094"/>
            <a:chOff x="1943355" y="1727068"/>
            <a:chExt cx="7801568" cy="45660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B375EC-0421-4BEE-D0BA-F3BDA103F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2" b="11202"/>
            <a:stretch/>
          </p:blipFill>
          <p:spPr bwMode="auto">
            <a:xfrm>
              <a:off x="1943355" y="172706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309A6E-F0D8-12D0-E81D-782D51AE3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2" b="11202"/>
            <a:stretch/>
          </p:blipFill>
          <p:spPr bwMode="auto">
            <a:xfrm>
              <a:off x="6096000" y="172706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00479A-07C5-1A17-9FE8-EFA8DDEA3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r="8238"/>
            <a:stretch/>
          </p:blipFill>
          <p:spPr bwMode="auto">
            <a:xfrm>
              <a:off x="1943355" y="417024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B51396-E34A-43B1-7ED5-FDF071435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r="8238"/>
            <a:stretch/>
          </p:blipFill>
          <p:spPr bwMode="auto">
            <a:xfrm>
              <a:off x="6095999" y="417024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33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0E913-ADE0-0162-7DC6-7B3876EB7254}"/>
              </a:ext>
            </a:extLst>
          </p:cNvPr>
          <p:cNvSpPr txBox="1"/>
          <p:nvPr/>
        </p:nvSpPr>
        <p:spPr>
          <a:xfrm>
            <a:off x="2667837" y="905572"/>
            <a:ext cx="685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حضورفعال </a:t>
            </a:r>
            <a:r>
              <a:rPr lang="fa-IR" sz="3200" b="1" dirty="0">
                <a:latin typeface="nasimb"/>
                <a:cs typeface="B Titr" panose="00000700000000000000" pitchFamily="2" charset="-78"/>
              </a:rPr>
              <a:t>در نمایشگاه ها و همایش های ملی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46B2B9-2BC6-B4AF-CF86-5216B5651DB4}"/>
              </a:ext>
            </a:extLst>
          </p:cNvPr>
          <p:cNvGrpSpPr/>
          <p:nvPr/>
        </p:nvGrpSpPr>
        <p:grpSpPr>
          <a:xfrm>
            <a:off x="2195216" y="1727068"/>
            <a:ext cx="7801568" cy="4566094"/>
            <a:chOff x="1943355" y="1727068"/>
            <a:chExt cx="7801568" cy="45660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B375EC-0421-4BEE-D0BA-F3BDA103F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2" b="11202"/>
            <a:stretch/>
          </p:blipFill>
          <p:spPr bwMode="auto">
            <a:xfrm>
              <a:off x="1943355" y="172706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309A6E-F0D8-12D0-E81D-782D51AE3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2" b="11202"/>
            <a:stretch/>
          </p:blipFill>
          <p:spPr bwMode="auto">
            <a:xfrm>
              <a:off x="6096000" y="172706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00479A-07C5-1A17-9FE8-EFA8DDEA3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r="8238"/>
            <a:stretch/>
          </p:blipFill>
          <p:spPr bwMode="auto">
            <a:xfrm>
              <a:off x="1943355" y="417024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B51396-E34A-43B1-7ED5-FDF071435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r="8238"/>
            <a:stretch/>
          </p:blipFill>
          <p:spPr bwMode="auto">
            <a:xfrm>
              <a:off x="6095999" y="417024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0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0E913-ADE0-0162-7DC6-7B3876EB7254}"/>
              </a:ext>
            </a:extLst>
          </p:cNvPr>
          <p:cNvSpPr txBox="1"/>
          <p:nvPr/>
        </p:nvSpPr>
        <p:spPr>
          <a:xfrm>
            <a:off x="924911" y="777466"/>
            <a:ext cx="9722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latin typeface="nasimb"/>
                <a:cs typeface="B Titr" panose="00000700000000000000" pitchFamily="2" charset="-78"/>
              </a:rPr>
              <a:t>حضور چشمگیر دانشگاه فنی و حرفه‌ای در کنگره ملی آموزش هدفمند، مهارتی و نیازمحور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46B2B9-2BC6-B4AF-CF86-5216B5651DB4}"/>
              </a:ext>
            </a:extLst>
          </p:cNvPr>
          <p:cNvGrpSpPr/>
          <p:nvPr/>
        </p:nvGrpSpPr>
        <p:grpSpPr>
          <a:xfrm>
            <a:off x="2279299" y="1986362"/>
            <a:ext cx="7801568" cy="4566094"/>
            <a:chOff x="1943355" y="1727068"/>
            <a:chExt cx="7801568" cy="45660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B375EC-0421-4BEE-D0BA-F3BDA103F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2" b="11202"/>
            <a:stretch/>
          </p:blipFill>
          <p:spPr bwMode="auto">
            <a:xfrm>
              <a:off x="1943355" y="172706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309A6E-F0D8-12D0-E81D-782D51AE3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2" b="11202"/>
            <a:stretch/>
          </p:blipFill>
          <p:spPr bwMode="auto">
            <a:xfrm>
              <a:off x="6096000" y="172706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00479A-07C5-1A17-9FE8-EFA8DDEA3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r="8238"/>
            <a:stretch/>
          </p:blipFill>
          <p:spPr bwMode="auto">
            <a:xfrm>
              <a:off x="1943355" y="417024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B51396-E34A-43B1-7ED5-FDF071435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r="8238"/>
            <a:stretch/>
          </p:blipFill>
          <p:spPr bwMode="auto">
            <a:xfrm>
              <a:off x="6095999" y="4170248"/>
              <a:ext cx="3648923" cy="2122914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93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544261" y="1041932"/>
            <a:ext cx="11103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بازدید معاونت پژوهش و فناوری دانشگاه فنی و حرفه ای کشور از نمایشگاه دستاوردهای پژوهش، فناوری و فن‌ بازار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00641-CB02-93E1-65E4-56964FAA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b="302"/>
          <a:stretch/>
        </p:blipFill>
        <p:spPr bwMode="auto">
          <a:xfrm>
            <a:off x="2253446" y="2150209"/>
            <a:ext cx="3628242" cy="202855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ECA39-DD7B-A17C-05AA-50DEC516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b="302"/>
          <a:stretch/>
        </p:blipFill>
        <p:spPr bwMode="auto">
          <a:xfrm>
            <a:off x="6310311" y="2150208"/>
            <a:ext cx="3628243" cy="202855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6186A-4601-FB1C-3F05-76534128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1878" y="4636831"/>
            <a:ext cx="3628242" cy="176309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8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984083" y="1086907"/>
            <a:ext cx="102238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بازدید دانشجویان دانشکده های شهید شمسی پور و انقلاب اسلامی تهران به همراه برخی از اعضای </a:t>
            </a:r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هیئت 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علمی و مدرسان از بیست‌و‌سومین نمایشگاه تخصصی بین‌المللی و نخستین جشنواره و فن بازار "صنعت برق ایران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342FC-88C7-2590-0E76-A4669134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 b="12872"/>
          <a:stretch/>
        </p:blipFill>
        <p:spPr bwMode="auto">
          <a:xfrm>
            <a:off x="852502" y="2868327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FB4522-BE5A-F612-BB81-71309612D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4"/>
          <a:stretch/>
        </p:blipFill>
        <p:spPr bwMode="auto">
          <a:xfrm>
            <a:off x="6522251" y="2839452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3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914401" y="1228549"/>
            <a:ext cx="10496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000" b="1" dirty="0">
                <a:latin typeface="nasimb"/>
                <a:cs typeface="B Titr" panose="00000700000000000000" pitchFamily="2" charset="-78"/>
              </a:rPr>
              <a:t>حضور یکی از محصولات دانش بنیان شرکت اپتیک نیرو ، مستقر در مرکز رشد دانشکده شهید شمسی پور در بیست‌و‌سومین نمایشگاه تخصصی بین‌المللی و نخستین جشنواره و فن بازار "صنعت برق ایران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8E7BF-76C4-3FD5-180B-E7F9F049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734" y="2217730"/>
            <a:ext cx="4452190" cy="333849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84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FD40A-FFD7-4F3F-0234-4484E83CB9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25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83983-C880-78C5-D492-9913A7F08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931" y="2504763"/>
            <a:ext cx="2897813" cy="171669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3FB000-0436-FB99-D4B9-E8C6E0E10E22}"/>
              </a:ext>
            </a:extLst>
          </p:cNvPr>
          <p:cNvSpPr txBox="1"/>
          <p:nvPr/>
        </p:nvSpPr>
        <p:spPr>
          <a:xfrm>
            <a:off x="1143803" y="922934"/>
            <a:ext cx="99813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بازدید هنرآموزان هنرستان پویندگان</a:t>
            </a:r>
            <a:r>
              <a:rPr lang="fa-IR" sz="2800" b="1" dirty="0">
                <a:latin typeface="nasimb"/>
                <a:cs typeface="B Titr" panose="00000700000000000000" pitchFamily="2" charset="-78"/>
              </a:rPr>
              <a:t> و هنرستان آزادی فلسطین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 از</a:t>
            </a:r>
          </a:p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 دانشکده فنی و حرفه ای شهید شمسی پور</a:t>
            </a:r>
          </a:p>
          <a:p>
            <a:pPr algn="ctr"/>
            <a:r>
              <a:rPr lang="fa-IR" sz="28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با برگزاری سمینار علمی و گارگاه مهارتی برای دانش آموزان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F83325-646D-4A97-B97C-C189C30C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9721"/>
          <a:stretch/>
        </p:blipFill>
        <p:spPr bwMode="auto">
          <a:xfrm>
            <a:off x="6233143" y="2504762"/>
            <a:ext cx="2897811" cy="1716695"/>
          </a:xfrm>
          <a:prstGeom prst="rect">
            <a:avLst/>
          </a:prstGeom>
          <a:noFill/>
          <a:ln w="5715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5A0A9-1876-90C8-789D-ADC6C346D2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141" y="4501663"/>
            <a:ext cx="2897813" cy="183015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3C076-8FBD-D154-50E0-7A788037D9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934" y="4501664"/>
            <a:ext cx="2897810" cy="183015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755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1452718" y="984707"/>
            <a:ext cx="92865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 smtClean="0">
                <a:latin typeface="nasimb"/>
                <a:cs typeface="B Titr" panose="00000700000000000000" pitchFamily="2" charset="-78"/>
              </a:rPr>
              <a:t>ایجاد کارگروه هوش مصنوعی در حوزه مهارتی با شناسایی اعضای هیات علمی ،اساتید مدعو ، دانشجویان 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6" name="Picture 5" descr="C:\Users\n.sarvinia\Desktop\عکس گزارش\New folder\20231125_1508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t="6405"/>
          <a:stretch/>
        </p:blipFill>
        <p:spPr bwMode="auto">
          <a:xfrm>
            <a:off x="608138" y="2340716"/>
            <a:ext cx="4734335" cy="294320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7021" y="2340715"/>
            <a:ext cx="5065986" cy="301956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F87E5-CBB8-ED80-513E-32F21776D23B}"/>
              </a:ext>
            </a:extLst>
          </p:cNvPr>
          <p:cNvSpPr txBox="1"/>
          <p:nvPr/>
        </p:nvSpPr>
        <p:spPr>
          <a:xfrm>
            <a:off x="1313793" y="940861"/>
            <a:ext cx="9154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برگزاری دو سمینار تخصصی "اینترنت اشیاء و کاربرد آن در صنعت " و "هوش مصنوعی و کاربرد آن در صنعت"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39427-057B-3CE6-F219-285925AC0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r="15291"/>
          <a:stretch/>
        </p:blipFill>
        <p:spPr bwMode="auto">
          <a:xfrm rot="5400000">
            <a:off x="3237073" y="2356138"/>
            <a:ext cx="3112495" cy="260535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0D51B-6ACB-A4B3-E41B-E9506B9C67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3606" y="2137439"/>
            <a:ext cx="3259034" cy="258312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39427-057B-3CE6-F219-285925AC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35660" y="3544554"/>
            <a:ext cx="3112495" cy="233391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0D51B-6ACB-A4B3-E41B-E9506B9C67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76" y="3658817"/>
            <a:ext cx="3238586" cy="258312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69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F87E5-CBB8-ED80-513E-32F21776D23B}"/>
              </a:ext>
            </a:extLst>
          </p:cNvPr>
          <p:cNvSpPr txBox="1"/>
          <p:nvPr/>
        </p:nvSpPr>
        <p:spPr>
          <a:xfrm>
            <a:off x="968137" y="2172155"/>
            <a:ext cx="10108582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4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برگزاری هفته پژوهش </a:t>
            </a:r>
            <a:r>
              <a:rPr lang="fa-IR" sz="4400" b="0" i="0" dirty="0" smtClean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با </a:t>
            </a:r>
            <a:r>
              <a:rPr lang="fa-IR" sz="44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14 سمینار تخصصی </a:t>
            </a:r>
          </a:p>
        </p:txBody>
      </p:sp>
    </p:spTree>
    <p:extLst>
      <p:ext uri="{BB962C8B-B14F-4D97-AF65-F5344CB8AC3E}">
        <p14:creationId xmlns:p14="http://schemas.microsoft.com/office/powerpoint/2010/main" val="20153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977630" y="318209"/>
            <a:ext cx="10194866" cy="65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4" y="0"/>
            <a:ext cx="122465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168167" y="876233"/>
            <a:ext cx="120238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latin typeface="nasimb"/>
                <a:cs typeface="B Titr" panose="00000700000000000000" pitchFamily="2" charset="-78"/>
              </a:rPr>
              <a:t>افتتاحیه هفته پژوهش با حضور دکتررحیمی ریاست محترم دانشگاه فنی و حرفه ای استان </a:t>
            </a:r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تهران </a:t>
            </a:r>
          </a:p>
          <a:p>
            <a:pPr algn="ctr" rtl="1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و</a:t>
            </a:r>
          </a:p>
          <a:p>
            <a:pPr algn="ctr" rtl="1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 معاونت پژوهشی دانشکده  شهید شمسی پور</a:t>
            </a:r>
          </a:p>
          <a:p>
            <a:pPr algn="ctr"/>
            <a:r>
              <a:rPr lang="fa-IR" sz="2400" b="1" dirty="0" smtClean="0">
                <a:effectLst/>
                <a:latin typeface="nasimb"/>
                <a:cs typeface="B Titr" panose="00000700000000000000" pitchFamily="2" charset="-78"/>
              </a:rPr>
              <a:t>برگزاری </a:t>
            </a:r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سمینار تحت عنوان "آشنایی با بورس بین الملل</a:t>
            </a:r>
            <a:r>
              <a:rPr lang="fa-IR" sz="2400" b="1" dirty="0" smtClean="0">
                <a:effectLst/>
                <a:latin typeface="nasimb"/>
                <a:cs typeface="B Titr" panose="00000700000000000000" pitchFamily="2" charset="-78"/>
              </a:rPr>
              <a:t>"</a:t>
            </a:r>
          </a:p>
          <a:p>
            <a:pPr algn="ctr"/>
            <a:r>
              <a:rPr lang="fa-IR" sz="2400" b="1" dirty="0" smtClean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مهندس عیسی عباسی </a:t>
            </a:r>
            <a:endParaRPr lang="fa-IR" sz="2400" b="1" dirty="0">
              <a:solidFill>
                <a:schemeClr val="accent2">
                  <a:lumMod val="75000"/>
                </a:schemeClr>
              </a:solidFill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65835-37B7-7541-FB9C-6CD71326A6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92" y="2815225"/>
            <a:ext cx="2383309" cy="318106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A4E05-0B02-5C77-7C83-D5BB56D19D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168" y="3289540"/>
            <a:ext cx="3177071" cy="222844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865835-37B7-7541-FB9C-6CD71326A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2815225"/>
            <a:ext cx="2009195" cy="321595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65835-37B7-7541-FB9C-6CD71326A6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9842" y="3285783"/>
            <a:ext cx="3151907" cy="221079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927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4" y="0"/>
            <a:ext cx="122465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8842064" y="1101442"/>
            <a:ext cx="3100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سمینار اینترنت اشیاء و کاربرد در صنعت </a:t>
            </a:r>
          </a:p>
          <a:p>
            <a:pPr algn="ctr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 </a:t>
            </a:r>
            <a:r>
              <a:rPr lang="fa-IR" sz="2400" b="1" dirty="0" smtClean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مهندس مرتضی شیخ زاده</a:t>
            </a:r>
            <a:endParaRPr lang="fa-IR" sz="2400" b="1" dirty="0">
              <a:solidFill>
                <a:schemeClr val="accent2">
                  <a:lumMod val="75000"/>
                </a:schemeClr>
              </a:solidFill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960847"/>
            <a:ext cx="25673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کاربرد </a:t>
            </a:r>
            <a:r>
              <a:rPr lang="fa-IR" sz="2400" b="1" dirty="0">
                <a:latin typeface="nasimb"/>
                <a:cs typeface="B Titr" panose="00000700000000000000" pitchFamily="2" charset="-78"/>
              </a:rPr>
              <a:t>بلاکچین و امنیت سایبری در </a:t>
            </a:r>
            <a:endParaRPr lang="fa-IR" sz="2400" b="1" dirty="0" smtClean="0">
              <a:latin typeface="nasimb"/>
              <a:cs typeface="B Titr" panose="00000700000000000000" pitchFamily="2" charset="-78"/>
            </a:endParaRPr>
          </a:p>
          <a:p>
            <a:pPr algn="ctr" rtl="1"/>
            <a:r>
              <a:rPr lang="fa-IR" sz="2000" b="1" dirty="0" smtClean="0">
                <a:latin typeface="nasimb"/>
                <a:cs typeface="B Titr" panose="00000700000000000000" pitchFamily="2" charset="-78"/>
              </a:rPr>
              <a:t>کسب </a:t>
            </a:r>
            <a:r>
              <a:rPr lang="fa-IR" sz="2000" b="1" dirty="0">
                <a:latin typeface="nasimb"/>
                <a:cs typeface="B Titr" panose="00000700000000000000" pitchFamily="2" charset="-78"/>
              </a:rPr>
              <a:t>و کار های </a:t>
            </a:r>
            <a:r>
              <a:rPr lang="fa-IR" sz="2000" b="1" dirty="0" smtClean="0">
                <a:latin typeface="nasimb"/>
                <a:cs typeface="B Titr" panose="00000700000000000000" pitchFamily="2" charset="-78"/>
              </a:rPr>
              <a:t>هوشمند</a:t>
            </a:r>
          </a:p>
          <a:p>
            <a:pPr algn="ctr" rtl="1"/>
            <a:endParaRPr lang="fa-IR" sz="800" b="1" dirty="0">
              <a:latin typeface="nasimb"/>
              <a:cs typeface="B Titr" panose="00000700000000000000" pitchFamily="2" charset="-78"/>
            </a:endParaRPr>
          </a:p>
          <a:p>
            <a:pPr algn="ctr"/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دکتر آریان حامد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F03FA-9E7B-79A7-7DE2-B617618C3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5"/>
          <a:stretch/>
        </p:blipFill>
        <p:spPr>
          <a:xfrm rot="5400000">
            <a:off x="6199319" y="2788808"/>
            <a:ext cx="2461248" cy="240841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F7ECC-5CAF-8908-EF43-7B133043C0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4"/>
          <a:stretch/>
        </p:blipFill>
        <p:spPr>
          <a:xfrm rot="5400000">
            <a:off x="9109163" y="2870801"/>
            <a:ext cx="2566352" cy="234953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974428" y="1137379"/>
            <a:ext cx="294289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مصرف </a:t>
            </a:r>
            <a:r>
              <a:rPr lang="fa-IR" sz="2400" b="1" dirty="0">
                <a:latin typeface="nasimb"/>
                <a:cs typeface="B Titr" panose="00000700000000000000" pitchFamily="2" charset="-78"/>
              </a:rPr>
              <a:t>انرژی و کاهش انتشارکربن </a:t>
            </a:r>
            <a:endParaRPr lang="fa-IR" sz="2400" b="1" dirty="0" smtClean="0">
              <a:latin typeface="nasimb"/>
              <a:cs typeface="B Titr" panose="00000700000000000000" pitchFamily="2" charset="-78"/>
            </a:endParaRPr>
          </a:p>
          <a:p>
            <a:pPr algn="ctr" rtl="1"/>
            <a:endParaRPr lang="fa-IR" sz="1050" b="1" dirty="0" smtClean="0">
              <a:latin typeface="nasimb"/>
              <a:cs typeface="B Titr" panose="00000700000000000000" pitchFamily="2" charset="-78"/>
            </a:endParaRPr>
          </a:p>
          <a:p>
            <a:pPr algn="ctr" rtl="1"/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دکتر محمد رضا قاسمی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nasimb"/>
              <a:cs typeface="B Titr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299" y="1184042"/>
            <a:ext cx="2974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رابط کاربری </a:t>
            </a:r>
          </a:p>
          <a:p>
            <a:pPr algn="ctr" rtl="1"/>
            <a:r>
              <a:rPr lang="fa-IR" sz="2400" b="1" dirty="0" smtClean="0">
                <a:latin typeface="nasimb"/>
                <a:cs typeface="B Titr" panose="00000700000000000000" pitchFamily="2" charset="-78"/>
              </a:rPr>
              <a:t>برنامه های موبایل</a:t>
            </a:r>
          </a:p>
          <a:p>
            <a:pPr algn="ctr" rtl="1"/>
            <a:endParaRPr lang="fa-IR" sz="800" b="1" dirty="0" smtClean="0">
              <a:latin typeface="nasimb"/>
              <a:cs typeface="B Titr" panose="00000700000000000000" pitchFamily="2" charset="-78"/>
            </a:endParaRPr>
          </a:p>
          <a:p>
            <a:pPr algn="ctr" rtl="1"/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مهندس سید علی اجاقی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ECA39-DD7B-A17C-05AA-50DEC5161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4" b="44651"/>
          <a:stretch/>
        </p:blipFill>
        <p:spPr bwMode="auto">
          <a:xfrm>
            <a:off x="3254420" y="3003624"/>
            <a:ext cx="2720561" cy="1571004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00641-CB02-93E1-65E4-56964FAA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12727"/>
          <a:stretch/>
        </p:blipFill>
        <p:spPr bwMode="auto">
          <a:xfrm>
            <a:off x="277341" y="3022017"/>
            <a:ext cx="2697087" cy="150794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14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4" y="0"/>
            <a:ext cx="122465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29FA6-A400-46F7-2475-0D19DB0E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12866"/>
          <a:stretch/>
        </p:blipFill>
        <p:spPr bwMode="auto">
          <a:xfrm>
            <a:off x="738352" y="2564594"/>
            <a:ext cx="3092134" cy="172881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4CB23-ADFF-8538-C5C0-FD9E5855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0" b="12900"/>
          <a:stretch/>
        </p:blipFill>
        <p:spPr bwMode="auto">
          <a:xfrm>
            <a:off x="738353" y="3758430"/>
            <a:ext cx="3092134" cy="1728813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586951" y="1040523"/>
            <a:ext cx="3605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>
                <a:latin typeface="nasimb"/>
                <a:cs typeface="B Titr" panose="00000700000000000000" pitchFamily="2" charset="-78"/>
              </a:rPr>
              <a:t>بررسی اثرات میدان امواج الکترومغناطیسی بر روی بدن انسان و ایمنی تشعشع در شبکه </a:t>
            </a:r>
            <a:r>
              <a:rPr lang="fa-IR" sz="2000" b="1" dirty="0" smtClean="0">
                <a:latin typeface="nasimb"/>
                <a:cs typeface="B Titr" panose="00000700000000000000" pitchFamily="2" charset="-78"/>
              </a:rPr>
              <a:t>سیار</a:t>
            </a:r>
          </a:p>
          <a:p>
            <a:pPr algn="ctr" rtl="1"/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مهندس فرشید قدیمی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00641-CB02-93E1-65E4-56964FAA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12866"/>
          <a:stretch/>
        </p:blipFill>
        <p:spPr bwMode="auto">
          <a:xfrm>
            <a:off x="8291541" y="3008841"/>
            <a:ext cx="3692946" cy="2064727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93021" y="1179021"/>
            <a:ext cx="27414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nasimb"/>
                <a:cs typeface="B Titr" panose="00000700000000000000" pitchFamily="2" charset="-78"/>
              </a:rPr>
              <a:t>HPE Server &amp; </a:t>
            </a:r>
            <a:r>
              <a:rPr lang="en-US" b="1" dirty="0" smtClean="0">
                <a:latin typeface="nasimb"/>
                <a:cs typeface="B Titr" panose="00000700000000000000" pitchFamily="2" charset="-78"/>
              </a:rPr>
              <a:t>Storage</a:t>
            </a:r>
            <a:endParaRPr lang="fa-IR" b="1" dirty="0" smtClean="0">
              <a:latin typeface="nasimb"/>
              <a:cs typeface="B Titr" panose="00000700000000000000" pitchFamily="2" charset="-78"/>
            </a:endParaRPr>
          </a:p>
          <a:p>
            <a:pPr algn="ctr" rtl="1"/>
            <a:r>
              <a:rPr lang="fa-IR" sz="2400" b="1" dirty="0">
                <a:solidFill>
                  <a:schemeClr val="accent2">
                    <a:lumMod val="75000"/>
                  </a:schemeClr>
                </a:solidFill>
                <a:latin typeface="nasimb"/>
                <a:cs typeface="B Titr" panose="00000700000000000000" pitchFamily="2" charset="-78"/>
              </a:rPr>
              <a:t>مهندس سعید عزیزی</a:t>
            </a:r>
            <a:r>
              <a:rPr lang="en-US" b="1" dirty="0" smtClean="0">
                <a:latin typeface="nasimb"/>
                <a:cs typeface="B Titr" panose="00000700000000000000" pitchFamily="2" charset="-78"/>
              </a:rPr>
              <a:t>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ECA39-DD7B-A17C-05AA-50DEC516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12866"/>
          <a:stretch/>
        </p:blipFill>
        <p:spPr bwMode="auto">
          <a:xfrm>
            <a:off x="4235455" y="3008841"/>
            <a:ext cx="3848574" cy="215173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10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441653" y="1325963"/>
            <a:ext cx="5111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برگزاری سومین نشست علمی با عنوان " نحوه راه اندازی یک استارت آپ در ایران "در هفته کارآفرینی در دانشکده شهید شمسی پور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342FC-88C7-2590-0E76-A4669134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 b="1470"/>
          <a:stretch/>
        </p:blipFill>
        <p:spPr bwMode="auto">
          <a:xfrm>
            <a:off x="6780941" y="2831465"/>
            <a:ext cx="4787902" cy="2676917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E39A47-9FA9-6EC4-F161-F43B4D7628CB}"/>
              </a:ext>
            </a:extLst>
          </p:cNvPr>
          <p:cNvSpPr txBox="1"/>
          <p:nvPr/>
        </p:nvSpPr>
        <p:spPr>
          <a:xfrm>
            <a:off x="475571" y="1304631"/>
            <a:ext cx="5490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برگزاری آخرین نشست علمی هفته کارآفرینی با عنوان " هوش مصنوعی و کاربرد آن در صنعت " با حضور دکتر رجایی معاون پژوهش و فناوری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5D9E2-BCA9-2F1B-B6B7-D10478F6F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r="15291"/>
          <a:stretch/>
        </p:blipFill>
        <p:spPr bwMode="auto">
          <a:xfrm rot="5400000">
            <a:off x="485264" y="2951707"/>
            <a:ext cx="2521684" cy="2541070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636A8-ABE8-FB06-9E1D-55B5FA4F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 bwMode="auto">
          <a:xfrm>
            <a:off x="3463943" y="2961400"/>
            <a:ext cx="2502139" cy="25021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17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4" y="0"/>
            <a:ext cx="122465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62152" y="1022269"/>
            <a:ext cx="9714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برگزاری کارگاه " آشنایی با </a:t>
            </a:r>
            <a:r>
              <a:rPr lang="en-US" sz="3200" b="1" dirty="0">
                <a:effectLst/>
                <a:latin typeface="nasimb"/>
                <a:cs typeface="B Titr" panose="00000700000000000000" pitchFamily="2" charset="-78"/>
              </a:rPr>
              <a:t>PLC </a:t>
            </a:r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و </a:t>
            </a:r>
            <a:r>
              <a:rPr lang="en-US" sz="3200" b="1" dirty="0">
                <a:effectLst/>
                <a:latin typeface="nasimb"/>
                <a:cs typeface="B Titr" panose="00000700000000000000" pitchFamily="2" charset="-78"/>
              </a:rPr>
              <a:t>HMI</a:t>
            </a:r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های برند </a:t>
            </a:r>
            <a:r>
              <a:rPr lang="en-US" sz="3200" b="1" dirty="0" smtClean="0">
                <a:effectLst/>
                <a:latin typeface="nasimb"/>
                <a:cs typeface="B Titr" panose="00000700000000000000" pitchFamily="2" charset="-78"/>
              </a:rPr>
              <a:t>KINCO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454A-3E3F-3A2C-865A-1A711B3B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" b="7094"/>
          <a:stretch/>
        </p:blipFill>
        <p:spPr bwMode="auto">
          <a:xfrm>
            <a:off x="6548548" y="2045265"/>
            <a:ext cx="5012024" cy="3224670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F454A-3E3F-3A2C-865A-1A711B3B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2263" y="2045265"/>
            <a:ext cx="4300903" cy="3224670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69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F6FD8-EA5B-9EDC-3C80-1C79B75DE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0F74BAA-61B7-0F20-8A1C-F34C72916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046584"/>
              </p:ext>
            </p:extLst>
          </p:nvPr>
        </p:nvGraphicFramePr>
        <p:xfrm>
          <a:off x="1758126" y="982132"/>
          <a:ext cx="95760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03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4" y="0"/>
            <a:ext cx="122465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62152" y="1022269"/>
            <a:ext cx="9714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 smtClean="0">
                <a:effectLst/>
                <a:latin typeface="nasimb"/>
                <a:cs typeface="B Titr" panose="00000700000000000000" pitchFamily="2" charset="-78"/>
              </a:rPr>
              <a:t>سمینار تحلیل و بررسی بازار کار فناوری اطلاعات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ECA39-DD7B-A17C-05AA-50DEC516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12688"/>
          <a:stretch/>
        </p:blipFill>
        <p:spPr bwMode="auto">
          <a:xfrm>
            <a:off x="6728408" y="2399989"/>
            <a:ext cx="4803910" cy="3224670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2F454A-3E3F-3A2C-865A-1A711B3B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979" y="2293725"/>
            <a:ext cx="4445876" cy="3330934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8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4" y="0"/>
            <a:ext cx="122465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544261" y="1215187"/>
            <a:ext cx="11103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برگزاری دو سمینار با عناوین " بررسی استاندارد تست نفوذ وب (</a:t>
            </a:r>
            <a:r>
              <a:rPr lang="en-US" sz="2800" b="1" dirty="0">
                <a:effectLst/>
                <a:latin typeface="nasimb"/>
                <a:cs typeface="B Titr" panose="00000700000000000000" pitchFamily="2" charset="-78"/>
              </a:rPr>
              <a:t>OWASP TOP10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)</a:t>
            </a:r>
            <a:r>
              <a:rPr lang="en-US" sz="2800" b="1" dirty="0">
                <a:effectLst/>
                <a:latin typeface="nasimb"/>
                <a:cs typeface="B Titr" panose="00000700000000000000" pitchFamily="2" charset="-78"/>
              </a:rPr>
              <a:t> "</a:t>
            </a:r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و" اینترنت نسل پنجم "در ششمین روز هفته پژوهش در دانشکده شهید شمسی پور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00641-CB02-93E1-65E4-56964FAA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2" b="34272"/>
          <a:stretch/>
        </p:blipFill>
        <p:spPr bwMode="auto">
          <a:xfrm>
            <a:off x="852502" y="2570774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ECA39-DD7B-A17C-05AA-50DEC516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2" b="34272"/>
          <a:stretch/>
        </p:blipFill>
        <p:spPr bwMode="auto">
          <a:xfrm>
            <a:off x="6494979" y="2570773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9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3" y="0"/>
            <a:ext cx="12246544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ound Diagonal Corner Rectangle 3">
            <a:extLst>
              <a:ext uri="{FF2B5EF4-FFF2-40B4-BE49-F238E27FC236}">
                <a16:creationId xmlns:a16="http://schemas.microsoft.com/office/drawing/2014/main" id="{E3F6E697-C2EC-D9FA-9C6D-E072F18E5244}"/>
              </a:ext>
            </a:extLst>
          </p:cNvPr>
          <p:cNvSpPr/>
          <p:nvPr/>
        </p:nvSpPr>
        <p:spPr>
          <a:xfrm>
            <a:off x="7093261" y="2467366"/>
            <a:ext cx="3112342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چاپ تعداد مقالات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E3477-2420-D00E-906D-2D4B6C13FCC4}"/>
              </a:ext>
            </a:extLst>
          </p:cNvPr>
          <p:cNvSpPr/>
          <p:nvPr/>
        </p:nvSpPr>
        <p:spPr>
          <a:xfrm>
            <a:off x="5295331" y="3155382"/>
            <a:ext cx="670820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تعداد کل مقالات چاپ شده اعضای هیات علمی، اساتید، دانشجویان      34 عدد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b="0" i="0" dirty="0" smtClean="0"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تعداد مقالات چاپ شده اعضای هیات علمی                                    26 عدد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تعداد مقالات</a:t>
            </a:r>
            <a:r>
              <a:rPr lang="en-US" sz="1400" dirty="0">
                <a:latin typeface="Arial" panose="020B0604020202020204" pitchFamily="34" charset="0"/>
                <a:cs typeface="B Nazanin" panose="00000400000000000000" pitchFamily="2" charset="-78"/>
              </a:rPr>
              <a:t>ISI ، ISC </a:t>
            </a: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یا علمی چاپ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شده                                   23 عدد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تعداد مقالات</a:t>
            </a:r>
            <a:r>
              <a:rPr lang="en-US" sz="1400" dirty="0">
                <a:latin typeface="Arial" panose="020B0604020202020204" pitchFamily="34" charset="0"/>
                <a:cs typeface="B Nazanin" panose="00000400000000000000" pitchFamily="2" charset="-78"/>
              </a:rPr>
              <a:t>ISI ، ISC </a:t>
            </a: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یا علمی چاپ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شده اعضای هیات علمی          15 عدد     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 تعداد مقالات همایش ملی ارائه شده 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                                           7 عدد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تعداد مقالات همایش ملی ارائه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شده اعضای هیات علمی                    4 عدد 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 تعداد مقالات علمی یا </a:t>
            </a:r>
            <a:r>
              <a:rPr lang="en-US" sz="1400" dirty="0">
                <a:latin typeface="Arial" panose="020B0604020202020204" pitchFamily="34" charset="0"/>
                <a:cs typeface="B Nazanin" panose="00000400000000000000" pitchFamily="2" charset="-78"/>
              </a:rPr>
              <a:t>ISC </a:t>
            </a: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داوری شده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اعضای هیات علمی              24 عدد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تعداد </a:t>
            </a: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اعضای هیئت علمی به عنوان داور جشنواره                     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       2 عدد   </a:t>
            </a:r>
            <a:endParaRPr lang="fa-IR" sz="1400" b="0" i="0" dirty="0" smtClean="0"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تعداد کتب چاپ شده اعضای هیات علمی                                       4 عدد</a:t>
            </a:r>
          </a:p>
          <a:p>
            <a:pPr marL="285750" indent="-285750" algn="r" rtl="1">
              <a:buFont typeface="Wingdings" panose="05000000000000000000" pitchFamily="2" charset="2"/>
              <a:buChar char="q"/>
            </a:pPr>
            <a:r>
              <a:rPr lang="fa-IR" sz="1400" dirty="0">
                <a:latin typeface="Arial" panose="020B0604020202020204" pitchFamily="34" charset="0"/>
                <a:cs typeface="B Nazanin" panose="00000400000000000000" pitchFamily="2" charset="-78"/>
              </a:rPr>
              <a:t>تعداد اختراعات ثبت شده در </a:t>
            </a:r>
            <a:r>
              <a:rPr lang="fa-IR" sz="1400" dirty="0" smtClean="0">
                <a:latin typeface="Arial" panose="020B0604020202020204" pitchFamily="34" charset="0"/>
                <a:cs typeface="B Nazanin" panose="00000400000000000000" pitchFamily="2" charset="-78"/>
              </a:rPr>
              <a:t>سامانه                                              1 عدد </a:t>
            </a:r>
            <a:endParaRPr lang="fa-IR" sz="1400" b="0" i="0" dirty="0"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Down Arrow Callout 1">
            <a:extLst>
              <a:ext uri="{FF2B5EF4-FFF2-40B4-BE49-F238E27FC236}">
                <a16:creationId xmlns:a16="http://schemas.microsoft.com/office/drawing/2014/main" id="{9DDB6FE1-45DF-729F-E70F-8265194F26A1}"/>
              </a:ext>
            </a:extLst>
          </p:cNvPr>
          <p:cNvSpPr/>
          <p:nvPr/>
        </p:nvSpPr>
        <p:spPr>
          <a:xfrm>
            <a:off x="368490" y="1140088"/>
            <a:ext cx="11492067" cy="895826"/>
          </a:xfrm>
          <a:prstGeom prst="down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ln>
            <a:solidFill>
              <a:srgbClr val="66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solidFill>
                  <a:srgbClr val="7030A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دستاورد های علمی </a:t>
            </a:r>
            <a:r>
              <a:rPr lang="fa-I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پژوهشی در سال 1402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13" name="Round Diagonal Corner Rectangle 3">
            <a:extLst>
              <a:ext uri="{FF2B5EF4-FFF2-40B4-BE49-F238E27FC236}">
                <a16:creationId xmlns:a16="http://schemas.microsoft.com/office/drawing/2014/main" id="{CA9C3D83-03AA-A7EF-F5CD-42E1E6577B93}"/>
              </a:ext>
            </a:extLst>
          </p:cNvPr>
          <p:cNvSpPr/>
          <p:nvPr/>
        </p:nvSpPr>
        <p:spPr>
          <a:xfrm>
            <a:off x="969990" y="2467366"/>
            <a:ext cx="3626734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چاپ فصل هایی از کتاب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19" y="3278106"/>
            <a:ext cx="1950351" cy="27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3" y="0"/>
            <a:ext cx="12246544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ound Diagonal Corner Rectangle 3">
            <a:extLst>
              <a:ext uri="{FF2B5EF4-FFF2-40B4-BE49-F238E27FC236}">
                <a16:creationId xmlns:a16="http://schemas.microsoft.com/office/drawing/2014/main" id="{E3F6E697-C2EC-D9FA-9C6D-E072F18E5244}"/>
              </a:ext>
            </a:extLst>
          </p:cNvPr>
          <p:cNvSpPr/>
          <p:nvPr/>
        </p:nvSpPr>
        <p:spPr>
          <a:xfrm>
            <a:off x="885297" y="1085575"/>
            <a:ext cx="10970371" cy="1191816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3200" b="1" dirty="0" smtClean="0">
                <a:effectLst/>
                <a:latin typeface="nasimb"/>
                <a:cs typeface="B Titr" panose="00000700000000000000" pitchFamily="2" charset="-78"/>
              </a:rPr>
              <a:t>   ثبت </a:t>
            </a:r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اختراع دستگاه جدا کننده ﺩﺍﻧﻪ ﺍﻧﺎﺭ ﺑﺎ تکنیک بینایی ﻣﺎﺷﯿﻦ</a:t>
            </a:r>
          </a:p>
          <a:p>
            <a:pPr algn="ctr" rtl="1"/>
            <a:r>
              <a:rPr lang="fa-IR" sz="32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معراج </a:t>
            </a:r>
            <a:r>
              <a:rPr lang="fa-IR" sz="3200" b="0" i="0" dirty="0" smtClean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رجایی – مانی قنبری  </a:t>
            </a:r>
            <a:r>
              <a:rPr lang="fa-IR" sz="32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عضو هیأت علمی </a:t>
            </a:r>
            <a:r>
              <a:rPr lang="fa-IR" sz="3200" b="0" i="0" dirty="0" smtClean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گروه دانشگاه فنی و حرفه ای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690B7-E47A-B43E-34DA-CA4FA14D6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5440"/>
          <a:stretch/>
        </p:blipFill>
        <p:spPr bwMode="auto">
          <a:xfrm>
            <a:off x="5076486" y="2601543"/>
            <a:ext cx="2690659" cy="374141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3" y="0"/>
            <a:ext cx="12246544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ound Diagonal Corner Rectangle 3">
            <a:extLst>
              <a:ext uri="{FF2B5EF4-FFF2-40B4-BE49-F238E27FC236}">
                <a16:creationId xmlns:a16="http://schemas.microsoft.com/office/drawing/2014/main" id="{EAFB7BCC-03AF-91DE-E21C-2A57B488A14E}"/>
              </a:ext>
            </a:extLst>
          </p:cNvPr>
          <p:cNvSpPr/>
          <p:nvPr/>
        </p:nvSpPr>
        <p:spPr>
          <a:xfrm>
            <a:off x="874131" y="1023008"/>
            <a:ext cx="10795290" cy="1532334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dirty="0">
                <a:solidFill>
                  <a:srgbClr val="0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سومین رویداد نوآوری اربعینی </a:t>
            </a:r>
            <a:r>
              <a:rPr lang="fa-IR" sz="2800" dirty="0" smtClean="0">
                <a:solidFill>
                  <a:srgbClr val="0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روشنا</a:t>
            </a:r>
            <a:r>
              <a:rPr lang="en-US" sz="2800" dirty="0" smtClean="0">
                <a:solidFill>
                  <a:srgbClr val="0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 </a:t>
            </a:r>
          </a:p>
          <a:p>
            <a:pPr algn="ctr" rtl="1"/>
            <a:r>
              <a:rPr lang="fa-IR" sz="2800" dirty="0">
                <a:solidFill>
                  <a:srgbClr val="0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جز ده طرح برتر انتخاب </a:t>
            </a:r>
            <a:r>
              <a:rPr lang="fa-IR" sz="2800" dirty="0" smtClean="0">
                <a:solidFill>
                  <a:srgbClr val="0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در </a:t>
            </a:r>
            <a:r>
              <a:rPr lang="fa-IR" sz="2800" dirty="0">
                <a:solidFill>
                  <a:srgbClr val="0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بین ۱۶۰ تیم با طرح کوله چادر هوشمند خورشیدی مخصوص </a:t>
            </a:r>
            <a:r>
              <a:rPr lang="fa-IR" sz="2800" dirty="0">
                <a:solidFill>
                  <a:srgbClr val="C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زائران </a:t>
            </a:r>
            <a:r>
              <a:rPr lang="fa-IR" sz="2800" dirty="0" smtClean="0">
                <a:solidFill>
                  <a:srgbClr val="C00000"/>
                </a:solidFill>
                <a:latin typeface="Vazir" panose="020B0603030804020204" pitchFamily="34" charset="-78"/>
                <a:cs typeface="B Titr" panose="00000700000000000000" pitchFamily="2" charset="-78"/>
              </a:rPr>
              <a:t>اربعین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987AE3-7346-FC63-427D-A51AB972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3409" y="2952910"/>
            <a:ext cx="2630640" cy="350752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3" y="0"/>
            <a:ext cx="12246544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ound Diagonal Corner Rectangle 3">
            <a:extLst>
              <a:ext uri="{FF2B5EF4-FFF2-40B4-BE49-F238E27FC236}">
                <a16:creationId xmlns:a16="http://schemas.microsoft.com/office/drawing/2014/main" id="{EAFB7BCC-03AF-91DE-E21C-2A57B488A14E}"/>
              </a:ext>
            </a:extLst>
          </p:cNvPr>
          <p:cNvSpPr/>
          <p:nvPr/>
        </p:nvSpPr>
        <p:spPr>
          <a:xfrm>
            <a:off x="895151" y="1075560"/>
            <a:ext cx="10795290" cy="1532334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8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دریافت گواهی طرح صنعتی برگزیده دانشگاه‌ها و پژوهشگاه های کشور تحت عنوان «احداث مزرعه عمودی هیدروپونیک با استفاده از انرژی‌های نو»</a:t>
            </a:r>
            <a:endParaRPr lang="fa-IR" sz="3200" b="0" i="0" dirty="0">
              <a:solidFill>
                <a:srgbClr val="000000"/>
              </a:solidFill>
              <a:effectLst/>
              <a:latin typeface="Vazir" panose="020B0603030804020204" pitchFamily="34" charset="-78"/>
              <a:cs typeface="B Titr" panose="00000700000000000000" pitchFamily="2" charset="-78"/>
            </a:endParaRPr>
          </a:p>
          <a:p>
            <a:pPr algn="ctr"/>
            <a:r>
              <a:rPr lang="fa-IR" sz="2800" b="0" i="0" dirty="0">
                <a:solidFill>
                  <a:srgbClr val="000000"/>
                </a:solidFill>
                <a:effectLst/>
                <a:latin typeface="Vazir" panose="020B0603030804020204" pitchFamily="34" charset="-78"/>
                <a:cs typeface="B Titr" panose="00000700000000000000" pitchFamily="2" charset="-78"/>
              </a:rPr>
              <a:t>معراج رجایی عضو هیأت علمی گروه دانشکده فنی شهید شمسی پور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987AE3-7346-FC63-427D-A51AB972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2776"/>
          <a:stretch/>
        </p:blipFill>
        <p:spPr bwMode="auto">
          <a:xfrm>
            <a:off x="3834289" y="2811412"/>
            <a:ext cx="4712945" cy="350752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DC93FF-2C60-B05B-19AA-C68E3116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844" y="2563816"/>
            <a:ext cx="756545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nasimb"/>
                <a:ea typeface="Times New Roman" panose="02020603050405020304" pitchFamily="18" charset="0"/>
                <a:cs typeface="B Titr" panose="00000700000000000000" pitchFamily="2" charset="-78"/>
              </a:rPr>
              <a:t>مر</a:t>
            </a:r>
            <a:r>
              <a:rPr lang="fa-IR" altLang="en-US" sz="6000" b="1" dirty="0">
                <a:solidFill>
                  <a:srgbClr val="C00000"/>
                </a:solidFill>
                <a:latin typeface="nasimb"/>
                <a:ea typeface="Times New Roman" panose="02020603050405020304" pitchFamily="18" charset="0"/>
                <a:cs typeface="B Titr" panose="00000700000000000000" pitchFamily="2" charset="-78"/>
              </a:rPr>
              <a:t>ا</a:t>
            </a:r>
            <a:r>
              <a:rPr kumimoji="0" lang="fa-IR" altLang="en-US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nasimb"/>
                <a:ea typeface="Times New Roman" panose="02020603050405020304" pitchFamily="18" charset="0"/>
                <a:cs typeface="B Titr" panose="00000700000000000000" pitchFamily="2" charset="-78"/>
              </a:rPr>
              <a:t>کز </a:t>
            </a:r>
            <a:r>
              <a:rPr kumimoji="0" lang="fa-IR" altLang="en-US" sz="6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asimb"/>
                <a:ea typeface="Times New Roman" panose="02020603050405020304" pitchFamily="18" charset="0"/>
                <a:cs typeface="B Titr" panose="00000700000000000000" pitchFamily="2" charset="-78"/>
              </a:rPr>
              <a:t>رشد</a:t>
            </a: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1728950" y="1799540"/>
            <a:ext cx="9086193" cy="254421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9AA99-1A3C-36EA-4A43-D90CB41AAAA1}"/>
              </a:ext>
            </a:extLst>
          </p:cNvPr>
          <p:cNvSpPr txBox="1"/>
          <p:nvPr/>
        </p:nvSpPr>
        <p:spPr>
          <a:xfrm>
            <a:off x="2822104" y="1096417"/>
            <a:ext cx="6605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latin typeface="nasimb"/>
                <a:cs typeface="B Titr" panose="00000700000000000000" pitchFamily="2" charset="-78"/>
              </a:rPr>
              <a:t>برگزاری </a:t>
            </a:r>
            <a:r>
              <a:rPr lang="fa-IR" sz="3200" b="1" dirty="0" smtClean="0">
                <a:latin typeface="nasimb"/>
                <a:cs typeface="B Titr" panose="00000700000000000000" pitchFamily="2" charset="-78"/>
              </a:rPr>
              <a:t>جلسات داوری </a:t>
            </a:r>
            <a:r>
              <a:rPr lang="fa-IR" sz="3200" b="1" dirty="0">
                <a:latin typeface="nasimb"/>
                <a:cs typeface="B Titr" panose="00000700000000000000" pitchFamily="2" charset="-78"/>
              </a:rPr>
              <a:t>مرکز </a:t>
            </a:r>
            <a:r>
              <a:rPr lang="fa-IR" sz="3200" b="1" dirty="0" smtClean="0">
                <a:latin typeface="nasimb"/>
                <a:cs typeface="B Titr" panose="00000700000000000000" pitchFamily="2" charset="-78"/>
              </a:rPr>
              <a:t>رشد (3 جلسه)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B262C-3F9F-02C9-837C-5A81421C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9364"/>
          <a:stretch/>
        </p:blipFill>
        <p:spPr bwMode="auto">
          <a:xfrm>
            <a:off x="6403244" y="1778426"/>
            <a:ext cx="4126701" cy="2307240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4FA21-2484-3AA8-2441-9B562D89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11214"/>
          <a:stretch/>
        </p:blipFill>
        <p:spPr bwMode="auto">
          <a:xfrm>
            <a:off x="1996966" y="1849182"/>
            <a:ext cx="3844130" cy="2236484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4BA46F-5B0F-F48F-38ED-F78B88C8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r="8223"/>
          <a:stretch/>
        </p:blipFill>
        <p:spPr bwMode="auto">
          <a:xfrm>
            <a:off x="4471392" y="4268542"/>
            <a:ext cx="3863704" cy="224787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5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30" y="3549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4059220" y="2117800"/>
            <a:ext cx="808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6 واحد فناور ، 2 هسته فناور مستقر در مرکز رشد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4825256" y="2671090"/>
            <a:ext cx="7072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51 نفر شاغل در واحد ها و هسته های فناور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1263731" y="1100912"/>
            <a:ext cx="1011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مرکز رشد</a:t>
            </a:r>
            <a:endParaRPr lang="fa-IR" sz="3200" b="1" dirty="0">
              <a:solidFill>
                <a:srgbClr val="C00000"/>
              </a:solidFill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265912" y="3867401"/>
            <a:ext cx="5208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6 محصول با </a:t>
            </a:r>
            <a:r>
              <a:rPr lang="en-US" dirty="0" smtClean="0">
                <a:cs typeface="B Titr" panose="00000700000000000000" pitchFamily="2" charset="-78"/>
              </a:rPr>
              <a:t>TRL</a:t>
            </a:r>
            <a:r>
              <a:rPr lang="fa-IR" dirty="0" smtClean="0">
                <a:cs typeface="B Titr" panose="00000700000000000000" pitchFamily="2" charset="-78"/>
              </a:rPr>
              <a:t>، 7 و بالای 7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3039486" y="4530688"/>
            <a:ext cx="9002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 برگزاری3 جلسه داوری جذب و پذیرش ایده ها در سال 1402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2153664" y="3221752"/>
            <a:ext cx="1011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2 شرکت دانش بنیان در حوزه فناوری اطلاعات و انرژی های تجدید پذیر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3333525" y="5139572"/>
            <a:ext cx="8564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2 بازدید از پارک های علم و فناوری پردیس تهران و امیرکبیر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2228968" y="5781331"/>
            <a:ext cx="1011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نشست هم اندیشی رییس دانشکده با رییس پارک علم و فناوری امیر کبیر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1784318" y="6337411"/>
            <a:ext cx="1011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Titr" panose="00000700000000000000" pitchFamily="2" charset="-78"/>
              </a:rPr>
              <a:t>آماده سازی زمینه برای انعقاد تفاهم نامه با دو پارک علم و فناوری امیر کبیر و پردیس</a:t>
            </a:r>
            <a:endParaRPr lang="fa-IR" b="1" dirty="0">
              <a:effectLst/>
              <a:latin typeface="nasimb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26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11204" y="1294974"/>
            <a:ext cx="5597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بازدید جمعی از اعضای </a:t>
            </a:r>
            <a:r>
              <a:rPr lang="fa-IR" sz="2400" b="1" dirty="0" smtClean="0">
                <a:effectLst/>
                <a:latin typeface="nasimb"/>
                <a:cs typeface="B Titr" panose="00000700000000000000" pitchFamily="2" charset="-78"/>
              </a:rPr>
              <a:t>هیات </a:t>
            </a:r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علمی دانشکده شهید شمسی پور از پارک علم و فناوری دانشگاه امیرکبیر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375EC-0421-4BEE-D0BA-F3BDA103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3" b="11173"/>
          <a:stretch/>
        </p:blipFill>
        <p:spPr bwMode="auto">
          <a:xfrm>
            <a:off x="1044687" y="2445399"/>
            <a:ext cx="4926183" cy="2866013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FBD6-B1CA-DF19-A682-762CFF060B0D}"/>
              </a:ext>
            </a:extLst>
          </p:cNvPr>
          <p:cNvSpPr txBox="1"/>
          <p:nvPr/>
        </p:nvSpPr>
        <p:spPr>
          <a:xfrm>
            <a:off x="6600497" y="1294974"/>
            <a:ext cx="51681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effectLst/>
                <a:latin typeface="nasimb"/>
                <a:cs typeface="B Titr" panose="00000700000000000000" pitchFamily="2" charset="-78"/>
              </a:rPr>
              <a:t>بازدید جمعی از اعضای هیات </a:t>
            </a:r>
            <a:r>
              <a:rPr lang="fa-IR" sz="2000" b="1" dirty="0" smtClean="0">
                <a:effectLst/>
                <a:latin typeface="nasimb"/>
                <a:cs typeface="B Titr" panose="00000700000000000000" pitchFamily="2" charset="-78"/>
              </a:rPr>
              <a:t>علمی و همکاران پژوهشی  </a:t>
            </a:r>
            <a:r>
              <a:rPr lang="fa-IR" sz="2000" b="1" dirty="0">
                <a:effectLst/>
                <a:latin typeface="nasimb"/>
                <a:cs typeface="B Titr" panose="00000700000000000000" pitchFamily="2" charset="-78"/>
              </a:rPr>
              <a:t>دانشکده از پارک علم و فناوری پردیس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F80A2-323D-4D1F-3289-DE91DB50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6" b="11226"/>
          <a:stretch/>
        </p:blipFill>
        <p:spPr bwMode="auto">
          <a:xfrm>
            <a:off x="6525150" y="2396435"/>
            <a:ext cx="5243498" cy="305062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DC93FF-2C60-B05B-19AA-C68E3116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844" y="2563816"/>
            <a:ext cx="756545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en-US" sz="6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nasimb"/>
                <a:ea typeface="Times New Roman" panose="02020603050405020304" pitchFamily="18" charset="0"/>
                <a:cs typeface="B Titr" panose="00000700000000000000" pitchFamily="2" charset="-78"/>
              </a:rPr>
              <a:t>امور </a:t>
            </a:r>
            <a:r>
              <a:rPr kumimoji="0" lang="fa-IR" altLang="en-US" sz="6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nasimb"/>
                <a:ea typeface="Times New Roman" panose="02020603050405020304" pitchFamily="18" charset="0"/>
                <a:cs typeface="B Titr" panose="00000700000000000000" pitchFamily="2" charset="-78"/>
              </a:rPr>
              <a:t>پژوهشی</a:t>
            </a: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1728950" y="1799540"/>
            <a:ext cx="9086193" cy="254421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907181" y="1125149"/>
            <a:ext cx="103776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همکاری مرکز رشد دانشکده و پارک علم و فناوری دانشگاه امیر کبیر  با حضور ریاست دانشگاه تهران و رئیس پارک علم و فناوری دانشگاه امیر کبیر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375EC-0421-4BEE-D0BA-F3BDA103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94" y="2523294"/>
            <a:ext cx="5531026" cy="2370439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09A6E-F0D8-12D0-E81D-782D51AE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r="13168"/>
          <a:stretch/>
        </p:blipFill>
        <p:spPr bwMode="auto">
          <a:xfrm>
            <a:off x="6621517" y="2523294"/>
            <a:ext cx="4529959" cy="2479630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61236" y="1491167"/>
            <a:ext cx="5760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بازدید اعضای هیأت علمی دانشکده شهید شمسی پور از شرکت صنعتی پارس مینو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40040C-7644-DA98-7095-0CAB387E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9757"/>
          <a:stretch/>
        </p:blipFill>
        <p:spPr bwMode="auto">
          <a:xfrm>
            <a:off x="930669" y="2549487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95040-4652-B221-7CA0-1D1669E080F3}"/>
              </a:ext>
            </a:extLst>
          </p:cNvPr>
          <p:cNvSpPr txBox="1"/>
          <p:nvPr/>
        </p:nvSpPr>
        <p:spPr>
          <a:xfrm>
            <a:off x="6623995" y="1491883"/>
            <a:ext cx="5359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بازدید جمعی از اعضای هیئت علمی دانشکده شهید شمسی پور از شرکت قشم ولتاژ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AEFA3C-4AC7-086C-83C0-0C555742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b="11202"/>
          <a:stretch/>
        </p:blipFill>
        <p:spPr bwMode="auto">
          <a:xfrm>
            <a:off x="6681800" y="2489994"/>
            <a:ext cx="5243498" cy="305062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4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ound Diagonal Corner Rectangle 3">
            <a:extLst>
              <a:ext uri="{FF2B5EF4-FFF2-40B4-BE49-F238E27FC236}">
                <a16:creationId xmlns:a16="http://schemas.microsoft.com/office/drawing/2014/main" id="{2794CAC9-0C49-AB6D-5B62-8DDF3A2D27FF}"/>
              </a:ext>
            </a:extLst>
          </p:cNvPr>
          <p:cNvSpPr/>
          <p:nvPr/>
        </p:nvSpPr>
        <p:spPr>
          <a:xfrm>
            <a:off x="912569" y="1172202"/>
            <a:ext cx="10366862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800" b="1" dirty="0">
                <a:latin typeface="nasimb"/>
                <a:cs typeface="B Titr" panose="00000700000000000000" pitchFamily="2" charset="-78"/>
              </a:rPr>
              <a:t>تفاهم نامه با شرکت دانش بنیان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35CBE-890D-AA62-BD8F-F9C3134AD9F6}"/>
              </a:ext>
            </a:extLst>
          </p:cNvPr>
          <p:cNvSpPr txBox="1"/>
          <p:nvPr/>
        </p:nvSpPr>
        <p:spPr>
          <a:xfrm>
            <a:off x="132729" y="2076889"/>
            <a:ext cx="4484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effectLst/>
                <a:latin typeface="nasimb"/>
                <a:cs typeface="B Titr" panose="00000700000000000000" pitchFamily="2" charset="-78"/>
              </a:rPr>
              <a:t>برگزاری جلسه انعقاد تفاهم نامه همکاری فی ما بین دانشکده شهید شمسی پور با شرکت دانش بنیان" آینده سازان و ایده پردازان نسل توسعه الکترونیک"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5B212-BF2A-7F0D-1D9D-08ADA3131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515299" y="3299316"/>
            <a:ext cx="3719818" cy="1917577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E34B6-B798-3A6F-82CF-B7A420D25DB6}"/>
              </a:ext>
            </a:extLst>
          </p:cNvPr>
          <p:cNvSpPr txBox="1"/>
          <p:nvPr/>
        </p:nvSpPr>
        <p:spPr>
          <a:xfrm>
            <a:off x="4487252" y="2104210"/>
            <a:ext cx="3798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effectLst/>
                <a:latin typeface="nasimb"/>
                <a:cs typeface="B Titr" panose="00000700000000000000" pitchFamily="2" charset="-78"/>
              </a:rPr>
              <a:t>برگزاری جلسه انعقاد تفاهم نامه همکاری فی ما بین دانشکده شهید شمسی پور با شرکت دانش بنیان "نسیم ارتباط آینده"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46EDE-3190-126A-06A2-2E486553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4600859" y="3299316"/>
            <a:ext cx="3571143" cy="192910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C76BD5-C105-AA2F-F5B8-B9FD85EB7B49}"/>
              </a:ext>
            </a:extLst>
          </p:cNvPr>
          <p:cNvSpPr txBox="1"/>
          <p:nvPr/>
        </p:nvSpPr>
        <p:spPr>
          <a:xfrm>
            <a:off x="8328427" y="2076889"/>
            <a:ext cx="3798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effectLst/>
                <a:latin typeface="nasimb"/>
                <a:cs typeface="B Titr" panose="00000700000000000000" pitchFamily="2" charset="-78"/>
              </a:rPr>
              <a:t>برگزاری جلسه انعقاد تفاهم نامه همکاری فی ما بین دانشکده شهید شمسی پور با شرکت دانش بنیان توسعه فناوری اپتیک نیرو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90B5C0-7B8F-BA6A-E40A-97D07AC4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8490687" y="3287791"/>
            <a:ext cx="3463890" cy="192910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ound Diagonal Corner Rectangle 3">
            <a:extLst>
              <a:ext uri="{FF2B5EF4-FFF2-40B4-BE49-F238E27FC236}">
                <a16:creationId xmlns:a16="http://schemas.microsoft.com/office/drawing/2014/main" id="{2794CAC9-0C49-AB6D-5B62-8DDF3A2D27FF}"/>
              </a:ext>
            </a:extLst>
          </p:cNvPr>
          <p:cNvSpPr/>
          <p:nvPr/>
        </p:nvSpPr>
        <p:spPr>
          <a:xfrm>
            <a:off x="912569" y="1191600"/>
            <a:ext cx="10366862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800" b="1" dirty="0">
                <a:latin typeface="nasimb"/>
                <a:cs typeface="B Titr" panose="00000700000000000000" pitchFamily="2" charset="-78"/>
              </a:rPr>
              <a:t>سایر تفاهم نامه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358CC-6918-0D7D-FF52-1937E14F3300}"/>
              </a:ext>
            </a:extLst>
          </p:cNvPr>
          <p:cNvSpPr txBox="1"/>
          <p:nvPr/>
        </p:nvSpPr>
        <p:spPr>
          <a:xfrm>
            <a:off x="6236226" y="2107184"/>
            <a:ext cx="5622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انعقاد تفاهم نامه همکاری مشترک بین دانشکده شهید شمسی پور و شرکت آراد تدبیر دوران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F6A18-B0EE-AFC5-F0FC-F3CB6B46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6" b="28946"/>
          <a:stretch/>
        </p:blipFill>
        <p:spPr bwMode="auto">
          <a:xfrm>
            <a:off x="6615530" y="3214839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14F8F-9408-F7EB-CE6B-E276ED9775B7}"/>
              </a:ext>
            </a:extLst>
          </p:cNvPr>
          <p:cNvSpPr txBox="1"/>
          <p:nvPr/>
        </p:nvSpPr>
        <p:spPr>
          <a:xfrm>
            <a:off x="736617" y="2169961"/>
            <a:ext cx="5429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عقد تفاهم نامه همکاری دانشکده شهید شمسی پور با اتحادیه چاپخانه داران تهران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6A322B-E8F0-7C4C-45E7-0BD560818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b="16716"/>
          <a:stretch/>
        </p:blipFill>
        <p:spPr bwMode="auto">
          <a:xfrm>
            <a:off x="806730" y="3214839"/>
            <a:ext cx="5289270" cy="2886284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ound Diagonal Corner Rectangle 3">
            <a:extLst>
              <a:ext uri="{FF2B5EF4-FFF2-40B4-BE49-F238E27FC236}">
                <a16:creationId xmlns:a16="http://schemas.microsoft.com/office/drawing/2014/main" id="{2794CAC9-0C49-AB6D-5B62-8DDF3A2D27FF}"/>
              </a:ext>
            </a:extLst>
          </p:cNvPr>
          <p:cNvSpPr/>
          <p:nvPr/>
        </p:nvSpPr>
        <p:spPr>
          <a:xfrm>
            <a:off x="912569" y="1191600"/>
            <a:ext cx="10366862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800" b="1" dirty="0">
                <a:latin typeface="nasimb"/>
                <a:cs typeface="B Titr" panose="00000700000000000000" pitchFamily="2" charset="-78"/>
              </a:rPr>
              <a:t>قرارداد های صنعتی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358CC-6918-0D7D-FF52-1937E14F3300}"/>
              </a:ext>
            </a:extLst>
          </p:cNvPr>
          <p:cNvSpPr txBox="1"/>
          <p:nvPr/>
        </p:nvSpPr>
        <p:spPr>
          <a:xfrm>
            <a:off x="6236226" y="2107184"/>
            <a:ext cx="5622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انعقاد تفاهم نامه همکاری مشترک بین دانشکده شهید شمسی پور و شرکت آراد تدبیر دوران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F6A18-B0EE-AFC5-F0FC-F3CB6B46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6" b="28946"/>
          <a:stretch/>
        </p:blipFill>
        <p:spPr bwMode="auto">
          <a:xfrm>
            <a:off x="6615530" y="3214839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14F8F-9408-F7EB-CE6B-E276ED9775B7}"/>
              </a:ext>
            </a:extLst>
          </p:cNvPr>
          <p:cNvSpPr txBox="1"/>
          <p:nvPr/>
        </p:nvSpPr>
        <p:spPr>
          <a:xfrm>
            <a:off x="736617" y="2169961"/>
            <a:ext cx="5429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عقد تفاهم نامه همکاری دانشکده شهید شمسی پور با اتحادیه چاپخانه داران تهران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6A322B-E8F0-7C4C-45E7-0BD560818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b="16716"/>
          <a:stretch/>
        </p:blipFill>
        <p:spPr bwMode="auto">
          <a:xfrm>
            <a:off x="806730" y="3214839"/>
            <a:ext cx="5289270" cy="2886284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876260" y="1314225"/>
            <a:ext cx="10491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عقد تفاهم نامه همکاری دانشکده شهید شمسی پور با اتحادیه چاپخانه داران تهران</a:t>
            </a:r>
          </a:p>
          <a:p>
            <a:pPr algn="ctr"/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375EC-0421-4BEE-D0BA-F3BDA103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b="16716"/>
          <a:stretch/>
        </p:blipFill>
        <p:spPr bwMode="auto">
          <a:xfrm>
            <a:off x="688728" y="2180123"/>
            <a:ext cx="5289270" cy="316294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478226-405B-52A3-F7F7-0B712EE8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0" b="20100"/>
          <a:stretch/>
        </p:blipFill>
        <p:spPr bwMode="auto">
          <a:xfrm>
            <a:off x="6345161" y="2191329"/>
            <a:ext cx="5289270" cy="316294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DC93FF-2C60-B05B-19AA-C68E3116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110" y="2921168"/>
            <a:ext cx="951778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6000" b="1" dirty="0">
                <a:solidFill>
                  <a:srgbClr val="C00000"/>
                </a:solidFill>
                <a:latin typeface="nasimb"/>
                <a:cs typeface="B Titr" panose="00000700000000000000" pitchFamily="2" charset="-78"/>
              </a:rPr>
              <a:t>کارآفرینی و ارتباط با صنعت</a:t>
            </a: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1552903" y="2156892"/>
            <a:ext cx="9086193" cy="254421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67E18AE8-1C6B-19B5-4DD2-E0DA9DB90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793327"/>
              </p:ext>
            </p:extLst>
          </p:nvPr>
        </p:nvGraphicFramePr>
        <p:xfrm>
          <a:off x="1161391" y="1540043"/>
          <a:ext cx="9869217" cy="495040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597575">
                  <a:extLst>
                    <a:ext uri="{9D8B030D-6E8A-4147-A177-3AD203B41FA5}">
                      <a16:colId xmlns:a16="http://schemas.microsoft.com/office/drawing/2014/main" val="1321757249"/>
                    </a:ext>
                  </a:extLst>
                </a:gridCol>
                <a:gridCol w="1082567">
                  <a:extLst>
                    <a:ext uri="{9D8B030D-6E8A-4147-A177-3AD203B41FA5}">
                      <a16:colId xmlns:a16="http://schemas.microsoft.com/office/drawing/2014/main" val="1293219538"/>
                    </a:ext>
                  </a:extLst>
                </a:gridCol>
                <a:gridCol w="2020548">
                  <a:extLst>
                    <a:ext uri="{9D8B030D-6E8A-4147-A177-3AD203B41FA5}">
                      <a16:colId xmlns:a16="http://schemas.microsoft.com/office/drawing/2014/main" val="3335438586"/>
                    </a:ext>
                  </a:extLst>
                </a:gridCol>
                <a:gridCol w="3078211">
                  <a:extLst>
                    <a:ext uri="{9D8B030D-6E8A-4147-A177-3AD203B41FA5}">
                      <a16:colId xmlns:a16="http://schemas.microsoft.com/office/drawing/2014/main" val="3830029441"/>
                    </a:ext>
                  </a:extLst>
                </a:gridCol>
                <a:gridCol w="1207608">
                  <a:extLst>
                    <a:ext uri="{9D8B030D-6E8A-4147-A177-3AD203B41FA5}">
                      <a16:colId xmlns:a16="http://schemas.microsoft.com/office/drawing/2014/main" val="1363454020"/>
                    </a:ext>
                  </a:extLst>
                </a:gridCol>
                <a:gridCol w="882708">
                  <a:extLst>
                    <a:ext uri="{9D8B030D-6E8A-4147-A177-3AD203B41FA5}">
                      <a16:colId xmlns:a16="http://schemas.microsoft.com/office/drawing/2014/main" val="1099463839"/>
                    </a:ext>
                  </a:extLst>
                </a:gridCol>
              </a:tblGrid>
              <a:tr h="519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ملاحظات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ساعت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سخنران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موضوع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تاریخ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روز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845815"/>
                  </a:ext>
                </a:extLst>
              </a:tr>
              <a:tr h="535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آزمایشگاه مکاترونیک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10 الی 13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آقای مهندس یعقوب صالحی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کارگاه مهارتی تجهیزات آزمایشگاه مکاترونیک ویژه اساتید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1402/08/17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چهارشنبه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995452"/>
                  </a:ext>
                </a:extLst>
              </a:tr>
              <a:tr h="953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محل برگزاری </a:t>
                      </a: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مرکز علوم کانون فکری پرورشی کودکان و نوجوانان استان تهران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10 الی 13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آقای دکتر معراج رجایی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به مناسبت روز جهانی علم- بوت کمپ آشنایی با استارت آپ های موفق و مشاغل جدید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1402/08/18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پنج شنبه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236428"/>
                  </a:ext>
                </a:extLst>
              </a:tr>
              <a:tr h="314910">
                <a:tc gridSpan="4"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بازدید سایپا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1402/08/20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شنبه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555053"/>
                  </a:ext>
                </a:extLst>
              </a:tr>
              <a:tr h="543545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10 الی 12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آقای مهندس اسماعیل دهقانی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یک تجربه موفق در کارآفرینی(پنل انتقال تجربه)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1402/08/21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یکشنبه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101029"/>
                  </a:ext>
                </a:extLst>
              </a:tr>
              <a:tr h="468815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10 الی 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آقای دکتر محمدرضا عباسیان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کارآفرینی فضایی، از رفع موانع تا رشد تولید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1402/08/22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دوشنبه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127005"/>
                  </a:ext>
                </a:extLst>
              </a:tr>
              <a:tr h="468815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11 الی 13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آقای مهندس امین مصطفوی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نحوه راه اندازی یک استارت آپ موفق در ایران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1402/08/23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سه شنبه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402615"/>
                  </a:ext>
                </a:extLst>
              </a:tr>
              <a:tr h="468815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12:30 الی 14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آقای دکتر محمدرضا  صمدزاده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هوش مصنوعی در صنعت و کاربرد آن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1402/08/24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چهارشنبه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064859"/>
                  </a:ext>
                </a:extLst>
              </a:tr>
              <a:tr h="314910">
                <a:tc gridSpan="4"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بازدید  از بیست و سومین  نمایشگاه  تخصصی بین المللی و نخستین جشنواره و فن بازار صنعتی برق ایران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1402/08/24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dirty="0">
                          <a:solidFill>
                            <a:schemeClr val="tx1"/>
                          </a:solidFill>
                          <a:cs typeface="B Lotus" panose="00000400000000000000" pitchFamily="2" charset="-78"/>
                        </a:rPr>
                        <a:t>چهارشنبه</a:t>
                      </a:r>
                      <a:endParaRPr lang="en-US" sz="1600" b="1" dirty="0">
                        <a:solidFill>
                          <a:schemeClr val="tx1"/>
                        </a:solidFill>
                        <a:cs typeface="B Lotus" panose="000004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164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AA3AB6C-F419-1755-F62C-7B3C34C4CEC8}"/>
              </a:ext>
            </a:extLst>
          </p:cNvPr>
          <p:cNvSpPr txBox="1">
            <a:spLocks/>
          </p:cNvSpPr>
          <p:nvPr/>
        </p:nvSpPr>
        <p:spPr>
          <a:xfrm>
            <a:off x="3089103" y="976796"/>
            <a:ext cx="6013794" cy="5130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>
                <a:ln w="0"/>
                <a:cs typeface="B Titr" panose="00000700000000000000" pitchFamily="2" charset="-78"/>
              </a:rPr>
              <a:t>برنامه بزرگداشت هفته کارآفرینی  سال 1402</a:t>
            </a:r>
            <a:endParaRPr lang="en-US" sz="2800" dirty="0">
              <a:ln w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4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D8DB0-8B47-DAD5-821C-18CE6CA82744}"/>
              </a:ext>
            </a:extLst>
          </p:cNvPr>
          <p:cNvSpPr txBox="1">
            <a:spLocks/>
          </p:cNvSpPr>
          <p:nvPr/>
        </p:nvSpPr>
        <p:spPr>
          <a:xfrm>
            <a:off x="3269812" y="1155031"/>
            <a:ext cx="5652376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46CCE-FBB5-EA48-F442-DCF57C21B888}"/>
              </a:ext>
            </a:extLst>
          </p:cNvPr>
          <p:cNvSpPr txBox="1"/>
          <p:nvPr/>
        </p:nvSpPr>
        <p:spPr>
          <a:xfrm>
            <a:off x="5915831" y="2492014"/>
            <a:ext cx="5718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q"/>
            </a:pPr>
            <a:r>
              <a:rPr lang="fa-IR" sz="2400" b="1" dirty="0">
                <a:effectLst/>
                <a:latin typeface="nasimb"/>
                <a:cs typeface="B Lotus" panose="00000400000000000000" pitchFamily="2" charset="-78"/>
              </a:rPr>
              <a:t>معرفی محل های کارآموزی مناسب با تهیه بانک اطلاعاتی از مراکز صنعتی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DDB1E-7887-A6D0-9792-8FB86700FD1F}"/>
              </a:ext>
            </a:extLst>
          </p:cNvPr>
          <p:cNvSpPr txBox="1"/>
          <p:nvPr/>
        </p:nvSpPr>
        <p:spPr>
          <a:xfrm>
            <a:off x="3512697" y="3667460"/>
            <a:ext cx="9608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q"/>
            </a:pPr>
            <a:r>
              <a:rPr lang="fa-IR" sz="2400" b="1" dirty="0">
                <a:effectLst/>
                <a:latin typeface="nasimb"/>
                <a:cs typeface="B Lotus" panose="00000400000000000000" pitchFamily="2" charset="-78"/>
              </a:rPr>
              <a:t>اخذ سهمیه کارآموزی از مراکز صنعتی و تولیدی تحقیقاتی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54" y="968758"/>
            <a:ext cx="4657725" cy="5572125"/>
          </a:xfrm>
          <a:prstGeom prst="rect">
            <a:avLst/>
          </a:prstGeom>
        </p:spPr>
      </p:pic>
      <p:sp>
        <p:nvSpPr>
          <p:cNvPr id="11" name="Round Diagonal Corner Rectangle 3">
            <a:extLst>
              <a:ext uri="{FF2B5EF4-FFF2-40B4-BE49-F238E27FC236}">
                <a16:creationId xmlns:a16="http://schemas.microsoft.com/office/drawing/2014/main" id="{E1B4B1B5-E98F-E54A-11D4-9D2FEC780E8E}"/>
              </a:ext>
            </a:extLst>
          </p:cNvPr>
          <p:cNvSpPr/>
          <p:nvPr/>
        </p:nvSpPr>
        <p:spPr>
          <a:xfrm>
            <a:off x="6228934" y="1515429"/>
            <a:ext cx="4677878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کارآموزی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67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6161265" y="1317957"/>
            <a:ext cx="6032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برگزاری اولین نشست علمی با عنوان پنل انتقال تجربه در هفته کارآفرینی در دانشکده شهید شمسی پور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342FC-88C7-2590-0E76-A4669134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7299"/>
          <a:stretch/>
        </p:blipFill>
        <p:spPr bwMode="auto">
          <a:xfrm>
            <a:off x="6649804" y="2657448"/>
            <a:ext cx="5055656" cy="282661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007FC-6483-F039-507A-EEDE165591E0}"/>
              </a:ext>
            </a:extLst>
          </p:cNvPr>
          <p:cNvSpPr txBox="1"/>
          <p:nvPr/>
        </p:nvSpPr>
        <p:spPr>
          <a:xfrm>
            <a:off x="787238" y="1275444"/>
            <a:ext cx="52434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effectLst/>
                <a:latin typeface="nasimb"/>
                <a:cs typeface="B Titr" panose="00000700000000000000" pitchFamily="2" charset="-78"/>
              </a:rPr>
              <a:t>برگزاری دومین نشست علمی با عنوان " کارآفرینی، از رفع موانع تا رشد تولید"در هفته کارآفرینی در دانشکده شهید شمسی پور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00A8FE-6935-ECC8-898C-C3D0E0C4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9721"/>
          <a:stretch/>
        </p:blipFill>
        <p:spPr bwMode="auto">
          <a:xfrm>
            <a:off x="963194" y="2796610"/>
            <a:ext cx="4723416" cy="2640863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1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F6FD8-EA5B-9EDC-3C80-1C79B75DE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91027-4303-464C-FB75-83EA4BEF1A7C}"/>
              </a:ext>
            </a:extLst>
          </p:cNvPr>
          <p:cNvSpPr txBox="1"/>
          <p:nvPr/>
        </p:nvSpPr>
        <p:spPr>
          <a:xfrm>
            <a:off x="317871" y="1029255"/>
            <a:ext cx="11549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latin typeface="nasimb"/>
                <a:cs typeface="B Titr" panose="00000700000000000000" pitchFamily="2" charset="-78"/>
              </a:rPr>
              <a:t>برگزاری </a:t>
            </a:r>
            <a:r>
              <a:rPr lang="fa-IR" sz="3200" b="1" dirty="0" smtClean="0">
                <a:latin typeface="nasimb"/>
                <a:cs typeface="B Titr" panose="00000700000000000000" pitchFamily="2" charset="-78"/>
              </a:rPr>
              <a:t>جلسات شورای پژوهشی (6 جلسه)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C12F7-EA63-99E0-0959-1F0349B1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r="2902"/>
          <a:stretch/>
        </p:blipFill>
        <p:spPr bwMode="auto">
          <a:xfrm>
            <a:off x="584795" y="2122042"/>
            <a:ext cx="3198363" cy="1790347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E9DF0-40EF-BB0C-FB43-8B7FD032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2" b="10092"/>
          <a:stretch/>
        </p:blipFill>
        <p:spPr bwMode="auto">
          <a:xfrm>
            <a:off x="584797" y="4310635"/>
            <a:ext cx="3198361" cy="1805419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89B352-9C54-EEB9-0E23-734885D14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r="7758"/>
          <a:stretch/>
        </p:blipFill>
        <p:spPr bwMode="auto">
          <a:xfrm>
            <a:off x="4493221" y="2089039"/>
            <a:ext cx="3198363" cy="1790347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5FE3D-AF40-EA6F-923F-56A0BA9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r="11326"/>
          <a:stretch/>
        </p:blipFill>
        <p:spPr bwMode="auto">
          <a:xfrm>
            <a:off x="4496819" y="4310635"/>
            <a:ext cx="3198363" cy="189364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B2AC0-4186-B0F6-0320-07ACF12A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r="2902"/>
          <a:stretch/>
        </p:blipFill>
        <p:spPr bwMode="auto">
          <a:xfrm>
            <a:off x="8401647" y="2130678"/>
            <a:ext cx="3083888" cy="1773076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71D74B-FCF5-76EA-C771-653CD2D1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r="8223"/>
          <a:stretch/>
        </p:blipFill>
        <p:spPr bwMode="auto">
          <a:xfrm>
            <a:off x="8404941" y="4266520"/>
            <a:ext cx="3080594" cy="1920923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534001" y="1481542"/>
            <a:ext cx="11123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برگزاری کارگاه مهارتی تجهیزات آزمایشگاه مکاترونیک دردانشکده شهید شمسی پور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342FC-88C7-2590-0E76-A4669134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 b="12715"/>
          <a:stretch/>
        </p:blipFill>
        <p:spPr bwMode="auto">
          <a:xfrm>
            <a:off x="658426" y="2444817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0040C-7644-DA98-7095-0CAB387E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b="302"/>
          <a:stretch/>
        </p:blipFill>
        <p:spPr bwMode="auto">
          <a:xfrm>
            <a:off x="6290078" y="2444817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2313879" y="1089488"/>
            <a:ext cx="876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معرفی کارآفرین برتر از فارغ التحصیلان دانشکده شهید شمسی پور 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342FC-88C7-2590-0E76-A4669134B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" r="853"/>
          <a:stretch/>
        </p:blipFill>
        <p:spPr bwMode="auto">
          <a:xfrm>
            <a:off x="1145403" y="1804360"/>
            <a:ext cx="3080086" cy="4338768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CFA3B-CBE9-C0FC-66C2-E7B50084E906}"/>
              </a:ext>
            </a:extLst>
          </p:cNvPr>
          <p:cNvSpPr txBox="1"/>
          <p:nvPr/>
        </p:nvSpPr>
        <p:spPr>
          <a:xfrm>
            <a:off x="4726778" y="2296472"/>
            <a:ext cx="64982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cs typeface="B Titr" panose="00000700000000000000" pitchFamily="2" charset="-78"/>
              </a:rPr>
              <a:t>برگزاری وبینار انتقال تجربه </a:t>
            </a:r>
          </a:p>
          <a:p>
            <a:pPr algn="ctr" rtl="1"/>
            <a:endParaRPr lang="fa-IR" sz="2400" b="1" dirty="0" smtClean="0">
              <a:cs typeface="B Titr" panose="00000700000000000000" pitchFamily="2" charset="-78"/>
            </a:endParaRPr>
          </a:p>
          <a:p>
            <a:pPr algn="ctr" rtl="1"/>
            <a:r>
              <a:rPr lang="fa-IR" sz="2400" dirty="0" smtClean="0">
                <a:cs typeface="B Lotus" panose="00000400000000000000" pitchFamily="2" charset="-78"/>
              </a:rPr>
              <a:t>مهندس </a:t>
            </a:r>
            <a:r>
              <a:rPr lang="fa-IR" sz="2400" dirty="0">
                <a:cs typeface="B Lotus" panose="00000400000000000000" pitchFamily="2" charset="-78"/>
              </a:rPr>
              <a:t>اسماعیل دهقانی مخترع و مؤسس شرکت دانش بنیان هانتا (از دانش آموختگان شهید شمسی پور</a:t>
            </a:r>
            <a:r>
              <a:rPr lang="fa-IR" sz="2400" dirty="0" smtClean="0">
                <a:cs typeface="B Lotus" panose="00000400000000000000" pitchFamily="2" charset="-78"/>
              </a:rPr>
              <a:t>)</a:t>
            </a:r>
            <a:endParaRPr lang="en-US" sz="2400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50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DC93FF-2C60-B05B-19AA-C68E3116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708" y="2921169"/>
            <a:ext cx="784258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en-US" sz="6000" b="1" dirty="0">
                <a:solidFill>
                  <a:srgbClr val="C00000"/>
                </a:solidFill>
                <a:latin typeface="nasimb"/>
                <a:cs typeface="B Titr" panose="00000700000000000000" pitchFamily="2" charset="-78"/>
              </a:rPr>
              <a:t>آموزش های آزاد و مجازی</a:t>
            </a: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1552903" y="2156892"/>
            <a:ext cx="9086193" cy="254421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F91C8-91CC-11F6-2A67-5495D9B91B8A}"/>
              </a:ext>
            </a:extLst>
          </p:cNvPr>
          <p:cNvSpPr txBox="1"/>
          <p:nvPr/>
        </p:nvSpPr>
        <p:spPr>
          <a:xfrm>
            <a:off x="1200150" y="1331313"/>
            <a:ext cx="9791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اسامی برخی از شرکت های تحت قرارداد با حوزه آموزش های آزاد و مجازی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71917-303D-DE24-BAB9-16F28A6F17A0}"/>
              </a:ext>
            </a:extLst>
          </p:cNvPr>
          <p:cNvSpPr txBox="1"/>
          <p:nvPr/>
        </p:nvSpPr>
        <p:spPr>
          <a:xfrm>
            <a:off x="3047198" y="2141146"/>
            <a:ext cx="60976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Lotus" panose="00000400000000000000" pitchFamily="2" charset="-78"/>
              </a:rPr>
              <a:t>اتحادیه صنف چاپخانه داران</a:t>
            </a:r>
          </a:p>
          <a:p>
            <a:pPr lvl="0" algn="ct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Lotus" panose="00000400000000000000" pitchFamily="2" charset="-78"/>
              </a:rPr>
              <a:t>شرکت فنی و مهندسی ساپرا صنعت</a:t>
            </a:r>
          </a:p>
          <a:p>
            <a:pPr lvl="0" algn="ct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Lotus" panose="00000400000000000000" pitchFamily="2" charset="-78"/>
              </a:rPr>
              <a:t>شرکت آراد تدبیردوران</a:t>
            </a:r>
          </a:p>
          <a:p>
            <a:pPr lvl="0" algn="ct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Lotus" panose="00000400000000000000" pitchFamily="2" charset="-78"/>
              </a:rPr>
              <a:t>شرکت نیراسیستم پویا</a:t>
            </a:r>
          </a:p>
          <a:p>
            <a:pPr lvl="0" algn="ct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Lotus" panose="00000400000000000000" pitchFamily="2" charset="-78"/>
              </a:rPr>
              <a:t>شرکت ایده پردازان نسل توسعه الکترونیک</a:t>
            </a:r>
          </a:p>
        </p:txBody>
      </p:sp>
    </p:spTree>
    <p:extLst>
      <p:ext uri="{BB962C8B-B14F-4D97-AF65-F5344CB8AC3E}">
        <p14:creationId xmlns:p14="http://schemas.microsoft.com/office/powerpoint/2010/main" val="38642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EF588-8B2D-90D4-F211-07B846F553F9}"/>
              </a:ext>
            </a:extLst>
          </p:cNvPr>
          <p:cNvSpPr txBox="1"/>
          <p:nvPr/>
        </p:nvSpPr>
        <p:spPr>
          <a:xfrm>
            <a:off x="-1149464" y="842208"/>
            <a:ext cx="6092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2800" dirty="0">
                <a:cs typeface="B Titr" panose="00000700000000000000" pitchFamily="2" charset="-78"/>
              </a:rPr>
              <a:t>پوستر دوره های در حال برگزاری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5B323-9755-DBA5-5AA9-2160A015C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25" y="3985077"/>
            <a:ext cx="1680620" cy="243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3C7CA-9830-44AD-FD55-C2C4F5325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9" y="4096506"/>
            <a:ext cx="1401359" cy="2208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EC82F-7A6C-4B64-B6E2-62A9B9AE5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98" y="1434169"/>
            <a:ext cx="1617847" cy="1996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85FB9-1F0C-AE6D-4E67-6663FE62C6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3" y="1434169"/>
            <a:ext cx="1740145" cy="2352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6738507" y="1324292"/>
            <a:ext cx="3222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b="1" dirty="0" smtClean="0">
                <a:ln/>
                <a:cs typeface="B Titr" panose="00000700000000000000" pitchFamily="2" charset="-78"/>
              </a:rPr>
              <a:t> </a:t>
            </a:r>
            <a:r>
              <a:rPr lang="fa-IR" b="1" dirty="0">
                <a:ln/>
                <a:cs typeface="B Titr" panose="00000700000000000000" pitchFamily="2" charset="-78"/>
              </a:rPr>
              <a:t>برخی از دوره های حضوری و آنلاین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F55CA2-B550-B149-6A69-DB4A6A50F8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81" y="1904324"/>
            <a:ext cx="3540888" cy="2111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EBE167-3CF6-4446-0B59-4A806A4A7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02" y="1866420"/>
            <a:ext cx="2969722" cy="230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888378-3E41-DBF6-1278-92E8C7CB2C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61" y="3985077"/>
            <a:ext cx="2928299" cy="268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56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ound Diagonal Corner Rectangle 3">
            <a:extLst>
              <a:ext uri="{FF2B5EF4-FFF2-40B4-BE49-F238E27FC236}">
                <a16:creationId xmlns:a16="http://schemas.microsoft.com/office/drawing/2014/main" id="{E1B4B1B5-E98F-E54A-11D4-9D2FEC780E8E}"/>
              </a:ext>
            </a:extLst>
          </p:cNvPr>
          <p:cNvSpPr/>
          <p:nvPr/>
        </p:nvSpPr>
        <p:spPr>
          <a:xfrm>
            <a:off x="6621248" y="2157336"/>
            <a:ext cx="4677878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معرفی کتب چاپ شده اساتید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sp>
        <p:nvSpPr>
          <p:cNvPr id="4" name="Down Arrow Callout 1">
            <a:extLst>
              <a:ext uri="{FF2B5EF4-FFF2-40B4-BE49-F238E27FC236}">
                <a16:creationId xmlns:a16="http://schemas.microsoft.com/office/drawing/2014/main" id="{5B4B1A6E-3A53-BC7B-B036-E8B08B32A7F7}"/>
              </a:ext>
            </a:extLst>
          </p:cNvPr>
          <p:cNvSpPr/>
          <p:nvPr/>
        </p:nvSpPr>
        <p:spPr>
          <a:xfrm>
            <a:off x="349966" y="1166222"/>
            <a:ext cx="11492067" cy="801529"/>
          </a:xfrm>
          <a:prstGeom prst="down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ln>
            <a:solidFill>
              <a:srgbClr val="66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7030A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کتابخانه و انتشارات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Round Diagonal Corner Rectangle 3">
            <a:extLst>
              <a:ext uri="{FF2B5EF4-FFF2-40B4-BE49-F238E27FC236}">
                <a16:creationId xmlns:a16="http://schemas.microsoft.com/office/drawing/2014/main" id="{8B618664-A6F0-906D-9ABC-D9F4669ACDBA}"/>
              </a:ext>
            </a:extLst>
          </p:cNvPr>
          <p:cNvSpPr/>
          <p:nvPr/>
        </p:nvSpPr>
        <p:spPr>
          <a:xfrm>
            <a:off x="609122" y="2157336"/>
            <a:ext cx="5093368" cy="1055608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اهدا </a:t>
            </a:r>
            <a:r>
              <a:rPr lang="fa-IR" sz="2800" b="1" dirty="0" smtClean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1100 </a:t>
            </a:r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عنوان کتاب الکترونیکی معتبر در حوزه برق و کامپیوتر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DA45F6-3E04-E965-7DE8-5C2583615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r="15457"/>
          <a:stretch/>
        </p:blipFill>
        <p:spPr>
          <a:xfrm>
            <a:off x="7770373" y="3060720"/>
            <a:ext cx="1160937" cy="157770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D9210D-73AE-62B0-DECA-27BD1EB6E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8127" r="13031"/>
          <a:stretch/>
        </p:blipFill>
        <p:spPr>
          <a:xfrm>
            <a:off x="10477093" y="4859521"/>
            <a:ext cx="1161894" cy="160037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AC4F7A-3860-CB8A-6B7D-F25B120FC5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11056"/>
          <a:stretch/>
        </p:blipFill>
        <p:spPr>
          <a:xfrm>
            <a:off x="9138818" y="4881350"/>
            <a:ext cx="1130767" cy="157854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A1BC19-8AC4-73D5-3C52-71C9F5850E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t="6806" r="14155" b="8279"/>
          <a:stretch/>
        </p:blipFill>
        <p:spPr>
          <a:xfrm>
            <a:off x="7770373" y="4859521"/>
            <a:ext cx="1160937" cy="160037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901C13-B70F-BF13-6354-C4A7E6683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8820" r="9782" b="4036"/>
          <a:stretch/>
        </p:blipFill>
        <p:spPr>
          <a:xfrm>
            <a:off x="10477092" y="2986279"/>
            <a:ext cx="1161894" cy="165214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B7B803-7C79-4C76-775B-69C29654C7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t="14944" r="17817"/>
          <a:stretch/>
        </p:blipFill>
        <p:spPr>
          <a:xfrm>
            <a:off x="9151740" y="3060302"/>
            <a:ext cx="1104922" cy="157770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3B0563-A1B5-A482-3C20-27367DCC6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b="6204"/>
          <a:stretch/>
        </p:blipFill>
        <p:spPr>
          <a:xfrm>
            <a:off x="6002042" y="3072478"/>
            <a:ext cx="1542008" cy="336156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6" y="3538242"/>
            <a:ext cx="4369439" cy="26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ound Diagonal Corner Rectangle 3">
            <a:extLst>
              <a:ext uri="{FF2B5EF4-FFF2-40B4-BE49-F238E27FC236}">
                <a16:creationId xmlns:a16="http://schemas.microsoft.com/office/drawing/2014/main" id="{E1B4B1B5-E98F-E54A-11D4-9D2FEC780E8E}"/>
              </a:ext>
            </a:extLst>
          </p:cNvPr>
          <p:cNvSpPr/>
          <p:nvPr/>
        </p:nvSpPr>
        <p:spPr>
          <a:xfrm>
            <a:off x="7278303" y="1878766"/>
            <a:ext cx="4677878" cy="1055608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راه اندازی بخش سمعی بصری با </a:t>
            </a:r>
            <a:r>
              <a:rPr lang="en-US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CD</a:t>
            </a:r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 های فارسی و لاتین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sp>
        <p:nvSpPr>
          <p:cNvPr id="4" name="Down Arrow Callout 1">
            <a:extLst>
              <a:ext uri="{FF2B5EF4-FFF2-40B4-BE49-F238E27FC236}">
                <a16:creationId xmlns:a16="http://schemas.microsoft.com/office/drawing/2014/main" id="{5B4B1A6E-3A53-BC7B-B036-E8B08B32A7F7}"/>
              </a:ext>
            </a:extLst>
          </p:cNvPr>
          <p:cNvSpPr/>
          <p:nvPr/>
        </p:nvSpPr>
        <p:spPr>
          <a:xfrm>
            <a:off x="513461" y="1124219"/>
            <a:ext cx="11492067" cy="801529"/>
          </a:xfrm>
          <a:prstGeom prst="down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ln>
            <a:solidFill>
              <a:srgbClr val="66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7030A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کتابخانه و انتشارات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Round Diagonal Corner Rectangle 3">
            <a:extLst>
              <a:ext uri="{FF2B5EF4-FFF2-40B4-BE49-F238E27FC236}">
                <a16:creationId xmlns:a16="http://schemas.microsoft.com/office/drawing/2014/main" id="{8B618664-A6F0-906D-9ABC-D9F4669ACDBA}"/>
              </a:ext>
            </a:extLst>
          </p:cNvPr>
          <p:cNvSpPr/>
          <p:nvPr/>
        </p:nvSpPr>
        <p:spPr>
          <a:xfrm>
            <a:off x="4473104" y="2041527"/>
            <a:ext cx="2342341" cy="1328023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بروزرسانی فضای کتابخانه ها و نورپردازی</a:t>
            </a:r>
            <a:endParaRPr lang="en-US" sz="24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974" y="3231592"/>
            <a:ext cx="3715932" cy="1499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ound Diagonal Corner Rectangle 3">
            <a:extLst>
              <a:ext uri="{FF2B5EF4-FFF2-40B4-BE49-F238E27FC236}">
                <a16:creationId xmlns:a16="http://schemas.microsoft.com/office/drawing/2014/main" id="{8B618664-A6F0-906D-9ABC-D9F4669ACDBA}"/>
              </a:ext>
            </a:extLst>
          </p:cNvPr>
          <p:cNvSpPr/>
          <p:nvPr/>
        </p:nvSpPr>
        <p:spPr>
          <a:xfrm>
            <a:off x="326989" y="1881121"/>
            <a:ext cx="3623496" cy="1328023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4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برگزاری وبینارکتابخوان شو با همکاری گروه فعال بوکزیستو از استان خراسان رضوی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69" y="3373613"/>
            <a:ext cx="1576871" cy="3022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896" y="4210727"/>
            <a:ext cx="2607454" cy="146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58741" y="3185045"/>
            <a:ext cx="2090984" cy="2893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Round Diagonal Corner Rectangle 3">
            <a:extLst>
              <a:ext uri="{FF2B5EF4-FFF2-40B4-BE49-F238E27FC236}">
                <a16:creationId xmlns:a16="http://schemas.microsoft.com/office/drawing/2014/main" id="{8B618664-A6F0-906D-9ABC-D9F4669ACDBA}"/>
              </a:ext>
            </a:extLst>
          </p:cNvPr>
          <p:cNvSpPr/>
          <p:nvPr/>
        </p:nvSpPr>
        <p:spPr>
          <a:xfrm>
            <a:off x="8137917" y="5028389"/>
            <a:ext cx="3812939" cy="578882"/>
          </a:xfrm>
          <a:prstGeom prst="round2Diag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solidFill>
                  <a:srgbClr val="CC3300"/>
                </a:solidFill>
                <a:latin typeface="IRANSans"/>
                <a:cs typeface="B Titr" panose="00000700000000000000" pitchFamily="2" charset="-78"/>
              </a:rPr>
              <a:t>مصاحبه با پیشکسوتان</a:t>
            </a:r>
            <a:endParaRPr lang="en-US" sz="2800" b="1" dirty="0">
              <a:solidFill>
                <a:srgbClr val="CC3300"/>
              </a:solidFill>
              <a:cs typeface="B Titr" panose="00000700000000000000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779216-E12A-C029-0F25-C872F1894E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b="4804"/>
          <a:stretch/>
        </p:blipFill>
        <p:spPr>
          <a:xfrm>
            <a:off x="11001698" y="5694211"/>
            <a:ext cx="856416" cy="103217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609490" y="5954716"/>
            <a:ext cx="326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cs typeface="B Roya" panose="00000400000000000000" pitchFamily="2" charset="-78"/>
              </a:rPr>
              <a:t>مصاحبه با آقای عباسعلی رضایی استاد پیشکسوت دانشکده شهید شمسی پور</a:t>
            </a:r>
          </a:p>
        </p:txBody>
      </p:sp>
    </p:spTree>
    <p:extLst>
      <p:ext uri="{BB962C8B-B14F-4D97-AF65-F5344CB8AC3E}">
        <p14:creationId xmlns:p14="http://schemas.microsoft.com/office/powerpoint/2010/main" val="146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DC93FF-2C60-B05B-19AA-C68E3116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003" y="2921169"/>
            <a:ext cx="456999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en-US" sz="6000" b="1" dirty="0">
                <a:solidFill>
                  <a:srgbClr val="C00000"/>
                </a:solidFill>
                <a:latin typeface="nasimb"/>
                <a:cs typeface="B Titr" panose="00000700000000000000" pitchFamily="2" charset="-78"/>
              </a:rPr>
              <a:t>فناوری اطلاعات</a:t>
            </a: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1552903" y="2156892"/>
            <a:ext cx="9086193" cy="254421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3DE372-3118-3595-DA6B-0E8C89E58FF9}"/>
              </a:ext>
            </a:extLst>
          </p:cNvPr>
          <p:cNvSpPr txBox="1">
            <a:spLocks/>
          </p:cNvSpPr>
          <p:nvPr/>
        </p:nvSpPr>
        <p:spPr>
          <a:xfrm>
            <a:off x="891041" y="1832607"/>
            <a:ext cx="5481270" cy="5344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b="1" dirty="0">
                <a:cs typeface="B Titr" panose="00000700000000000000" pitchFamily="2" charset="-78"/>
              </a:rPr>
              <a:t>ارتقا ویندوز سیستم و  نرم افزارهای به روز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F837E-7A27-DA3F-2921-2C78AE7F6DBB}"/>
              </a:ext>
            </a:extLst>
          </p:cNvPr>
          <p:cNvSpPr txBox="1">
            <a:spLocks/>
          </p:cNvSpPr>
          <p:nvPr/>
        </p:nvSpPr>
        <p:spPr>
          <a:xfrm>
            <a:off x="6217920" y="1845735"/>
            <a:ext cx="493776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b="1" dirty="0">
                <a:cs typeface="B Titr" panose="00000700000000000000" pitchFamily="2" charset="-78"/>
              </a:rPr>
              <a:t>ارتقا قطعات سخت افزاری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5FF24-526D-62CF-A779-018D61EA00CE}"/>
              </a:ext>
            </a:extLst>
          </p:cNvPr>
          <p:cNvSpPr/>
          <p:nvPr/>
        </p:nvSpPr>
        <p:spPr>
          <a:xfrm>
            <a:off x="3630421" y="885976"/>
            <a:ext cx="493115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fa-IR" sz="2800" b="1" kern="1600" dirty="0">
                <a:latin typeface="Cambria" panose="020405030504060302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سایت های کامپیوتری و </a:t>
            </a:r>
            <a:r>
              <a:rPr lang="fa-IR" sz="3200" b="1" kern="1600" dirty="0">
                <a:latin typeface="Cambria" panose="020405030504060302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سیستم</a:t>
            </a:r>
            <a:r>
              <a:rPr lang="fa-IR" sz="2800" b="1" kern="1600" dirty="0">
                <a:latin typeface="Cambria" panose="020405030504060302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 پرسنل </a:t>
            </a:r>
            <a:endParaRPr lang="en-US" sz="2800" b="1" kern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5BCEFE6-228F-1CCC-C7A1-834BDA57E0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861586"/>
              </p:ext>
            </p:extLst>
          </p:nvPr>
        </p:nvGraphicFramePr>
        <p:xfrm>
          <a:off x="6476031" y="1760652"/>
          <a:ext cx="5658217" cy="466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8FA37BE-9F04-A0BB-E27D-DD42B627337C}"/>
              </a:ext>
            </a:extLst>
          </p:cNvPr>
          <p:cNvSpPr/>
          <p:nvPr/>
        </p:nvSpPr>
        <p:spPr>
          <a:xfrm>
            <a:off x="161472" y="2379110"/>
            <a:ext cx="7478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تغییر ویندوز سایت های حسابداری و الکترونیک و کامپیوتر به ویندوز 10 </a:t>
            </a:r>
            <a:endParaRPr lang="en-US" sz="2400" dirty="0">
              <a:cs typeface="B Lotus" panose="000004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E6403-470A-4373-D3AE-013514D35D21}"/>
              </a:ext>
            </a:extLst>
          </p:cNvPr>
          <p:cNvSpPr/>
          <p:nvPr/>
        </p:nvSpPr>
        <p:spPr>
          <a:xfrm>
            <a:off x="845954" y="2807585"/>
            <a:ext cx="610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نصب نرم افزارهای مورد نیاز اساتید بر روی کلیه سیستم ها </a:t>
            </a:r>
            <a:endParaRPr lang="en-US" sz="2400" dirty="0">
              <a:cs typeface="B Lotus" panose="000004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72C1A2-0C5E-9BF5-5A06-CBF38DA4FE5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" y="3574202"/>
            <a:ext cx="2524125" cy="1561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B7889-9E70-05E8-1286-89A97A11CA3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64" y="4558006"/>
            <a:ext cx="2390775" cy="171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16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5E81A7-EBCB-D645-95D5-667E4BF656CA}"/>
              </a:ext>
            </a:extLst>
          </p:cNvPr>
          <p:cNvSpPr txBox="1">
            <a:spLocks/>
          </p:cNvSpPr>
          <p:nvPr/>
        </p:nvSpPr>
        <p:spPr>
          <a:xfrm>
            <a:off x="672662" y="1891862"/>
            <a:ext cx="10909737" cy="37837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dirty="0">
                <a:cs typeface="B Lotus" panose="00000400000000000000" pitchFamily="2" charset="-78"/>
              </a:rPr>
              <a:t>افزایش پهنای باند اینترنت از </a:t>
            </a:r>
            <a:r>
              <a:rPr lang="en-US" sz="2800" dirty="0">
                <a:cs typeface="B Lotus" panose="00000400000000000000" pitchFamily="2" charset="-78"/>
              </a:rPr>
              <a:t> </a:t>
            </a:r>
            <a:r>
              <a:rPr lang="en-US" sz="2800" dirty="0" err="1">
                <a:cs typeface="B Lotus" panose="00000400000000000000" pitchFamily="2" charset="-78"/>
              </a:rPr>
              <a:t>mp</a:t>
            </a:r>
            <a:r>
              <a:rPr lang="fa-IR" sz="2800" dirty="0">
                <a:cs typeface="B Lotus" panose="00000400000000000000" pitchFamily="2" charset="-78"/>
              </a:rPr>
              <a:t>40 به </a:t>
            </a:r>
            <a:r>
              <a:rPr lang="en-US" sz="2800" dirty="0" err="1">
                <a:cs typeface="B Lotus" panose="00000400000000000000" pitchFamily="2" charset="-78"/>
              </a:rPr>
              <a:t>mp</a:t>
            </a:r>
            <a:r>
              <a:rPr lang="fa-IR" sz="2800" dirty="0">
                <a:cs typeface="B Lotus" panose="00000400000000000000" pitchFamily="2" charset="-78"/>
              </a:rPr>
              <a:t>100 برای دانشکده و خوابگاه به صورت </a:t>
            </a:r>
            <a:r>
              <a:rPr lang="fa-IR" sz="2800" dirty="0" smtClean="0">
                <a:cs typeface="B Lotus" panose="00000400000000000000" pitchFamily="2" charset="-78"/>
              </a:rPr>
              <a:t>چرخشی</a:t>
            </a:r>
          </a:p>
          <a:p>
            <a:pPr algn="r" rtl="1"/>
            <a:endParaRPr lang="fa-IR" sz="2800" dirty="0">
              <a:cs typeface="B Lotus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fa-IR" sz="2800" dirty="0">
                <a:cs typeface="B Lotus" panose="00000400000000000000" pitchFamily="2" charset="-78"/>
              </a:rPr>
              <a:t>افزایش </a:t>
            </a:r>
            <a:r>
              <a:rPr lang="en-US" sz="2800" dirty="0">
                <a:cs typeface="B Lotus" panose="00000400000000000000" pitchFamily="2" charset="-78"/>
              </a:rPr>
              <a:t>Access point </a:t>
            </a:r>
            <a:r>
              <a:rPr lang="fa-IR" sz="2800" dirty="0">
                <a:cs typeface="B Lotus" panose="00000400000000000000" pitchFamily="2" charset="-78"/>
              </a:rPr>
              <a:t> برای اساتید دانشجویان و خوابگاه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AC8A6C-6CD1-24CD-0EF7-786BAD412608}"/>
              </a:ext>
            </a:extLst>
          </p:cNvPr>
          <p:cNvSpPr txBox="1">
            <a:spLocks/>
          </p:cNvSpPr>
          <p:nvPr/>
        </p:nvSpPr>
        <p:spPr>
          <a:xfrm>
            <a:off x="1771048" y="1135597"/>
            <a:ext cx="8792203" cy="1082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dirty="0">
                <a:cs typeface="B Titr" panose="00000700000000000000" pitchFamily="2" charset="-78"/>
              </a:rPr>
              <a:t>اینترنت دانشکده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9"/>
          <a:stretch/>
        </p:blipFill>
        <p:spPr>
          <a:xfrm>
            <a:off x="1683790" y="3468414"/>
            <a:ext cx="9286875" cy="30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F6FD8-EA5B-9EDC-3C80-1C79B75DE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91027-4303-464C-FB75-83EA4BEF1A7C}"/>
              </a:ext>
            </a:extLst>
          </p:cNvPr>
          <p:cNvSpPr txBox="1"/>
          <p:nvPr/>
        </p:nvSpPr>
        <p:spPr>
          <a:xfrm>
            <a:off x="-120705" y="969129"/>
            <a:ext cx="124262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000" b="1" dirty="0">
                <a:latin typeface="nasimb"/>
                <a:cs typeface="B Titr" panose="00000700000000000000" pitchFamily="2" charset="-78"/>
              </a:rPr>
              <a:t>برگزاری </a:t>
            </a:r>
            <a:r>
              <a:rPr lang="fa-IR" sz="3000" b="1" dirty="0" smtClean="0">
                <a:latin typeface="nasimb"/>
                <a:cs typeface="B Titr" panose="00000700000000000000" pitchFamily="2" charset="-78"/>
              </a:rPr>
              <a:t>جلسات شورای </a:t>
            </a:r>
            <a:r>
              <a:rPr lang="fa-IR" sz="3000" b="1" dirty="0">
                <a:latin typeface="nasimb"/>
                <a:cs typeface="B Titr" panose="00000700000000000000" pitchFamily="2" charset="-78"/>
              </a:rPr>
              <a:t>تجهیزات کارگاهی و </a:t>
            </a:r>
            <a:r>
              <a:rPr lang="fa-IR" sz="3000" b="1" dirty="0" smtClean="0">
                <a:latin typeface="nasimb"/>
                <a:cs typeface="B Titr" panose="00000700000000000000" pitchFamily="2" charset="-78"/>
              </a:rPr>
              <a:t>آزمایشگاهی (3 جلسه)</a:t>
            </a:r>
            <a:endParaRPr lang="fa-IR" sz="3000" b="1" dirty="0">
              <a:latin typeface="nasimb"/>
              <a:cs typeface="B Titr" panose="00000700000000000000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1710F-F0AB-69C2-9A25-BABA32A05D32}"/>
              </a:ext>
            </a:extLst>
          </p:cNvPr>
          <p:cNvGrpSpPr/>
          <p:nvPr/>
        </p:nvGrpSpPr>
        <p:grpSpPr>
          <a:xfrm>
            <a:off x="1448277" y="1714852"/>
            <a:ext cx="8378118" cy="4711119"/>
            <a:chOff x="1068712" y="1811104"/>
            <a:chExt cx="8378118" cy="47111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CC80A1-9E95-398B-D2FE-8E9CDEDC7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68712" y="1828174"/>
              <a:ext cx="4511054" cy="2192873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E8FB0F21-D3F5-49AC-E20C-178D4289E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514" y="1811104"/>
              <a:ext cx="3580316" cy="2209943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26DDDF-7509-924D-77B6-62514B816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7" r="9687"/>
            <a:stretch/>
          </p:blipFill>
          <p:spPr bwMode="auto">
            <a:xfrm>
              <a:off x="3893029" y="4312280"/>
              <a:ext cx="3763643" cy="2209943"/>
            </a:xfrm>
            <a:prstGeom prst="rect">
              <a:avLst/>
            </a:prstGeom>
            <a:noFill/>
            <a:ln w="76200">
              <a:solidFill>
                <a:srgbClr val="4472C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73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B4B441-7353-57D6-21E4-D7E585FEC853}"/>
              </a:ext>
            </a:extLst>
          </p:cNvPr>
          <p:cNvSpPr txBox="1">
            <a:spLocks/>
          </p:cNvSpPr>
          <p:nvPr/>
        </p:nvSpPr>
        <p:spPr>
          <a:xfrm>
            <a:off x="4401954" y="1071004"/>
            <a:ext cx="3388093" cy="6254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dirty="0">
                <a:cs typeface="B Titr" panose="00000700000000000000" pitchFamily="2" charset="-78"/>
              </a:rPr>
              <a:t>کلاس های سمعی و بصری </a:t>
            </a:r>
            <a:endParaRPr lang="en-US" sz="28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137334-9B93-0FEE-AF09-30A545C1C7CA}"/>
              </a:ext>
            </a:extLst>
          </p:cNvPr>
          <p:cNvSpPr txBox="1">
            <a:spLocks/>
          </p:cNvSpPr>
          <p:nvPr/>
        </p:nvSpPr>
        <p:spPr>
          <a:xfrm>
            <a:off x="1066800" y="1845735"/>
            <a:ext cx="10058400" cy="4023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2400" dirty="0">
                <a:cs typeface="B Lotus" panose="00000400000000000000" pitchFamily="2" charset="-78"/>
              </a:rPr>
              <a:t>بازدید از 16 کلاس سمعی و بصری و تهیه گزارش و پیگیری های لازم و برطرف کردن مشکلات موجود </a:t>
            </a:r>
            <a:endParaRPr lang="en-US" sz="2400" dirty="0">
              <a:cs typeface="B Lotus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6E930A-867D-A340-0AFA-6C0DCCA5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70" y="2739007"/>
            <a:ext cx="2280745" cy="2795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609BBF-5238-1A23-CE21-0F8D29259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728" y="2791559"/>
            <a:ext cx="230505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7D9739-F831-3411-D213-CD1BA860C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222" y="2629119"/>
            <a:ext cx="2428875" cy="33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A6CC8A-516F-60DB-DA9D-8E81F7F2F82C}"/>
              </a:ext>
            </a:extLst>
          </p:cNvPr>
          <p:cNvSpPr txBox="1">
            <a:spLocks/>
          </p:cNvSpPr>
          <p:nvPr/>
        </p:nvSpPr>
        <p:spPr>
          <a:xfrm>
            <a:off x="509977" y="1321067"/>
            <a:ext cx="5599610" cy="4023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fa-IR" dirty="0">
                <a:cs typeface="B Titr" panose="00000700000000000000" pitchFamily="2" charset="-78"/>
              </a:rPr>
              <a:t>توسعه مرکز تلفن </a:t>
            </a:r>
            <a:r>
              <a:rPr lang="en-US" dirty="0">
                <a:cs typeface="B Titr" panose="00000700000000000000" pitchFamily="2" charset="-78"/>
              </a:rPr>
              <a:t>VoIP</a:t>
            </a:r>
            <a:r>
              <a:rPr lang="fa-IR" dirty="0">
                <a:cs typeface="B Titr" panose="00000700000000000000" pitchFamily="2" charset="-78"/>
              </a:rPr>
              <a:t>: </a:t>
            </a:r>
            <a:r>
              <a:rPr lang="fa-IR" sz="2400" dirty="0">
                <a:cs typeface="B Lotus" panose="00000400000000000000" pitchFamily="2" charset="-78"/>
              </a:rPr>
              <a:t>در این راستا واحدهای معاونت های پژوهشی ، فرهنگی و دانشجویی ، اداره برنامه ریزی آموزشی ، نگهبانی و اتاق مسئول آزمایشگاه و پروژه و ... کابل کشی و گوشی های آن کانفیگ و تخصیص داخلی مورد نظر انجام گردید</a:t>
            </a:r>
            <a:endParaRPr lang="en-US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09DC130-E20B-BA9B-2B64-D0BD1526D8DC}"/>
              </a:ext>
            </a:extLst>
          </p:cNvPr>
          <p:cNvSpPr txBox="1">
            <a:spLocks/>
          </p:cNvSpPr>
          <p:nvPr/>
        </p:nvSpPr>
        <p:spPr>
          <a:xfrm>
            <a:off x="6422395" y="1321067"/>
            <a:ext cx="4937760" cy="3951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dirty="0">
                <a:cs typeface="B Titr" panose="00000700000000000000" pitchFamily="2" charset="-78"/>
              </a:rPr>
              <a:t>آماده سازی زیر ساخت شبکه پنل های خورشیدی به تعداد 2 نود شبکه </a:t>
            </a:r>
            <a:endParaRPr lang="en-US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2DAED52-AB82-FF07-254F-F11227915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279605"/>
              </p:ext>
            </p:extLst>
          </p:nvPr>
        </p:nvGraphicFramePr>
        <p:xfrm>
          <a:off x="6619563" y="2293968"/>
          <a:ext cx="4543425" cy="405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photo_2023-08-15_14-21-42">
            <a:extLst>
              <a:ext uri="{FF2B5EF4-FFF2-40B4-BE49-F238E27FC236}">
                <a16:creationId xmlns:a16="http://schemas.microsoft.com/office/drawing/2014/main" id="{ED1CF612-108C-C46C-7D0E-24F5AAFF4BC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8" y="3484663"/>
            <a:ext cx="2813103" cy="2141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photo_2023-08-23_11-25-47">
            <a:extLst>
              <a:ext uri="{FF2B5EF4-FFF2-40B4-BE49-F238E27FC236}">
                <a16:creationId xmlns:a16="http://schemas.microsoft.com/office/drawing/2014/main" id="{5627764C-9B03-44B0-BF1C-F7194328B01B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94" y="3547332"/>
            <a:ext cx="2496113" cy="201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85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0B343-7F8F-57BA-AC4B-5232A0B1140F}"/>
              </a:ext>
            </a:extLst>
          </p:cNvPr>
          <p:cNvSpPr txBox="1">
            <a:spLocks/>
          </p:cNvSpPr>
          <p:nvPr/>
        </p:nvSpPr>
        <p:spPr>
          <a:xfrm>
            <a:off x="4850331" y="1062205"/>
            <a:ext cx="2491338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dirty="0">
                <a:cs typeface="B Titr" panose="00000700000000000000" pitchFamily="2" charset="-78"/>
              </a:rPr>
              <a:t>وب سایت دانشکده </a:t>
            </a: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6D7D1-9534-FE87-FC5F-94B033EB8604}"/>
              </a:ext>
            </a:extLst>
          </p:cNvPr>
          <p:cNvSpPr txBox="1">
            <a:spLocks/>
          </p:cNvSpPr>
          <p:nvPr/>
        </p:nvSpPr>
        <p:spPr>
          <a:xfrm>
            <a:off x="583475" y="1845735"/>
            <a:ext cx="11025051" cy="49608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v"/>
            </a:pPr>
            <a:r>
              <a:rPr lang="fa-IR" sz="2400" dirty="0">
                <a:cs typeface="B Lotus" panose="00000400000000000000" pitchFamily="2" charset="-78"/>
              </a:rPr>
              <a:t>ایجاد صفحه شخصی برای تمامی اساتید هیئت علمی </a:t>
            </a:r>
            <a:r>
              <a:rPr lang="en-US" sz="2400" dirty="0">
                <a:cs typeface="B Lotus" panose="00000400000000000000" pitchFamily="2" charset="-78"/>
                <a:hlinkClick r:id="rId3"/>
              </a:rPr>
              <a:t>https://shamsipour.tvu.ac.ir/elmi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ar-SA" sz="2400" dirty="0">
                <a:cs typeface="B Lotus" panose="00000400000000000000" pitchFamily="2" charset="-78"/>
              </a:rPr>
              <a:t>ایجاد انواع فرم و گزارش گیری از آن در سایت دانشکده شامل فرم تک درس ، فرم دانشجویان جدیدالورود ، فرم اطلاعات اساتید و....</a:t>
            </a:r>
            <a:endParaRPr lang="fa-IR" sz="2400" dirty="0">
              <a:cs typeface="B Lotus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ar-SA" sz="2400" dirty="0">
                <a:cs typeface="B Lotus" panose="00000400000000000000" pitchFamily="2" charset="-78"/>
              </a:rPr>
              <a:t>پیاده‌سازی و پشتیبانی سامانه‌های تعاملی (چارگون ، تیکتینگ ، پنل اس ام اس و ..)</a:t>
            </a:r>
            <a:endParaRPr lang="fa-IR" sz="2400" dirty="0">
              <a:cs typeface="B Lotus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ar-SA" sz="2400" dirty="0">
                <a:cs typeface="B Lotus" panose="00000400000000000000" pitchFamily="2" charset="-78"/>
              </a:rPr>
              <a:t>پشتیبانی سامانه‌های آموزشی ، دانشجویی، اداری، مالی دانشکده  (سمیاد ،حضور و غیاب ،  </a:t>
            </a:r>
            <a:r>
              <a:rPr lang="en-US" sz="2400" dirty="0" err="1">
                <a:cs typeface="B Lotus" panose="00000400000000000000" pitchFamily="2" charset="-78"/>
              </a:rPr>
              <a:t>voip</a:t>
            </a:r>
            <a:r>
              <a:rPr lang="ar-SA" sz="2400" dirty="0">
                <a:cs typeface="B Lotus" panose="00000400000000000000" pitchFamily="2" charset="-78"/>
              </a:rPr>
              <a:t>، فرجام، نماد، آنتی ویروس و  ...)</a:t>
            </a:r>
            <a:endParaRPr lang="en-US" sz="24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1B0DA-DC91-77BD-C896-6E43EC3BF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6" y="4445449"/>
            <a:ext cx="5257754" cy="185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D2B56-47D2-6301-99D9-84C23EB327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71" y="4445450"/>
            <a:ext cx="5320021" cy="185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6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6D7D1-9534-FE87-FC5F-94B033EB8604}"/>
              </a:ext>
            </a:extLst>
          </p:cNvPr>
          <p:cNvSpPr txBox="1">
            <a:spLocks/>
          </p:cNvSpPr>
          <p:nvPr/>
        </p:nvSpPr>
        <p:spPr>
          <a:xfrm>
            <a:off x="6611410" y="2090213"/>
            <a:ext cx="4860051" cy="8822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Lotus" panose="00000400000000000000" pitchFamily="2" charset="-78"/>
              </a:rPr>
              <a:t>ایجاد صفحه جداگانه برای مرکز رشد</a:t>
            </a:r>
            <a:endParaRPr lang="fa-IR" sz="3200" dirty="0">
              <a:cs typeface="B Lotus" panose="00000400000000000000" pitchFamily="2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0B343-7F8F-57BA-AC4B-5232A0B1140F}"/>
              </a:ext>
            </a:extLst>
          </p:cNvPr>
          <p:cNvSpPr txBox="1">
            <a:spLocks/>
          </p:cNvSpPr>
          <p:nvPr/>
        </p:nvSpPr>
        <p:spPr>
          <a:xfrm>
            <a:off x="4850331" y="1062205"/>
            <a:ext cx="2491338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dirty="0">
                <a:cs typeface="B Titr" panose="00000700000000000000" pitchFamily="2" charset="-78"/>
              </a:rPr>
              <a:t>وب سایت دانشکده 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1B0DA-DC91-77BD-C896-6E43EC3B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361" y="2763501"/>
            <a:ext cx="4860051" cy="306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D2B56-47D2-6301-99D9-84C23EB32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029" y="2763500"/>
            <a:ext cx="4860051" cy="306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46F5436-ADAA-84AA-8A6D-B76CB21146EF}"/>
              </a:ext>
            </a:extLst>
          </p:cNvPr>
          <p:cNvSpPr txBox="1">
            <a:spLocks/>
          </p:cNvSpPr>
          <p:nvPr/>
        </p:nvSpPr>
        <p:spPr>
          <a:xfrm>
            <a:off x="906742" y="2099701"/>
            <a:ext cx="4860051" cy="10267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Lotus" panose="00000400000000000000" pitchFamily="2" charset="-78"/>
              </a:rPr>
              <a:t>ایجاد صفحه جداگانه برای کتابخانه</a:t>
            </a:r>
            <a:endParaRPr lang="fa-IR" sz="3600" dirty="0">
              <a:cs typeface="B Lotus" panose="00000400000000000000" pitchFamily="2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378E52-120F-0188-05AB-C461B23384C3}"/>
              </a:ext>
            </a:extLst>
          </p:cNvPr>
          <p:cNvSpPr txBox="1">
            <a:spLocks/>
          </p:cNvSpPr>
          <p:nvPr/>
        </p:nvSpPr>
        <p:spPr>
          <a:xfrm>
            <a:off x="1097279" y="1845734"/>
            <a:ext cx="493776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Lotus" panose="00000400000000000000" pitchFamily="2" charset="-78"/>
              </a:rPr>
              <a:t>آماده سازی و پیکربندی سیستم های واحدهای حراست ، نگهبانی ، معاونت دانشجویی و امور فرهنگی </a:t>
            </a:r>
            <a:endParaRPr lang="en-US" dirty="0">
              <a:cs typeface="B Lotus" panose="00000400000000000000" pitchFamily="2" charset="-78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2E5BF01-FC1D-FE1C-E4CD-D4A15AF034E6}"/>
              </a:ext>
            </a:extLst>
          </p:cNvPr>
          <p:cNvSpPr txBox="1">
            <a:spLocks/>
          </p:cNvSpPr>
          <p:nvPr/>
        </p:nvSpPr>
        <p:spPr>
          <a:xfrm>
            <a:off x="6128657" y="1845736"/>
            <a:ext cx="5027023" cy="1583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Lotus" panose="00000400000000000000" pitchFamily="2" charset="-78"/>
              </a:rPr>
              <a:t>همکاری در تجهیز، نگهداری و ارتقای شبکه نظارت تصویری دانشکده ، جابجایی رک های اتاق سرور به منظور اضافه نمودن رک دوربین های واحد حراست </a:t>
            </a: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1D2EEB-E2E4-6239-03DA-707537050A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97" y="3598137"/>
            <a:ext cx="1933575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44F05-1400-A47B-86D3-72DC69F219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30" y="3612016"/>
            <a:ext cx="1915795" cy="25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EB85D-08D3-D481-1918-0AA7F6A441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4839" y="2786486"/>
            <a:ext cx="2529205" cy="407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F6D427-1D58-7BA1-12D8-6AEB2CFC6971}"/>
              </a:ext>
            </a:extLst>
          </p:cNvPr>
          <p:cNvSpPr txBox="1">
            <a:spLocks/>
          </p:cNvSpPr>
          <p:nvPr/>
        </p:nvSpPr>
        <p:spPr>
          <a:xfrm>
            <a:off x="4623335" y="1075121"/>
            <a:ext cx="2945331" cy="5892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dirty="0">
                <a:cs typeface="B Titr" panose="00000700000000000000" pitchFamily="2" charset="-78"/>
              </a:rPr>
              <a:t>دوربین های دانشکده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096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F6D427-1D58-7BA1-12D8-6AEB2CFC6971}"/>
              </a:ext>
            </a:extLst>
          </p:cNvPr>
          <p:cNvSpPr txBox="1">
            <a:spLocks/>
          </p:cNvSpPr>
          <p:nvPr/>
        </p:nvSpPr>
        <p:spPr>
          <a:xfrm>
            <a:off x="4833542" y="2839704"/>
            <a:ext cx="2945331" cy="5892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5" y="1100959"/>
            <a:ext cx="9443545" cy="53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F6FD8-EA5B-9EDC-3C80-1C79B75DE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5ABDB-F04B-27AC-FBAE-008766BAB081}"/>
              </a:ext>
            </a:extLst>
          </p:cNvPr>
          <p:cNvSpPr txBox="1"/>
          <p:nvPr/>
        </p:nvSpPr>
        <p:spPr>
          <a:xfrm>
            <a:off x="3143350" y="1106158"/>
            <a:ext cx="5905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برگزاری جلسه شورای فناوری اطلاعات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62E633-95A2-55D1-5269-98D3C375E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r="14879"/>
          <a:stretch/>
        </p:blipFill>
        <p:spPr bwMode="auto">
          <a:xfrm>
            <a:off x="842270" y="2339891"/>
            <a:ext cx="5253730" cy="293736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95D06-AD25-8E83-1B0C-6D8BA063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9757"/>
          <a:stretch/>
        </p:blipFill>
        <p:spPr bwMode="auto">
          <a:xfrm>
            <a:off x="6421785" y="2339891"/>
            <a:ext cx="5253730" cy="2937362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F6FD8-EA5B-9EDC-3C80-1C79B75DE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5ABDB-F04B-27AC-FBAE-008766BAB081}"/>
              </a:ext>
            </a:extLst>
          </p:cNvPr>
          <p:cNvSpPr txBox="1"/>
          <p:nvPr/>
        </p:nvSpPr>
        <p:spPr>
          <a:xfrm>
            <a:off x="974586" y="939684"/>
            <a:ext cx="9543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effectLst/>
                <a:latin typeface="nasimb"/>
                <a:cs typeface="B Titr" panose="00000700000000000000" pitchFamily="2" charset="-78"/>
              </a:rPr>
              <a:t>برگزاری کارگاه دانش </a:t>
            </a:r>
            <a:r>
              <a:rPr lang="fa-IR" sz="3200" b="1" dirty="0" smtClean="0">
                <a:effectLst/>
                <a:latin typeface="nasimb"/>
                <a:cs typeface="B Titr" panose="00000700000000000000" pitchFamily="2" charset="-78"/>
              </a:rPr>
              <a:t>افزایی برای اعضای هیات علمی و مدرسان </a:t>
            </a:r>
            <a:endParaRPr lang="fa-IR" sz="3200" b="1" dirty="0">
              <a:effectLst/>
              <a:latin typeface="nasimb"/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53374-5DBE-B6C6-CE0B-ADB56A10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 b="12715"/>
          <a:stretch/>
        </p:blipFill>
        <p:spPr bwMode="auto">
          <a:xfrm>
            <a:off x="1861585" y="1780212"/>
            <a:ext cx="3884697" cy="217193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021BC-F019-04F1-010C-47B3D76E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b="302"/>
          <a:stretch/>
        </p:blipFill>
        <p:spPr bwMode="auto">
          <a:xfrm>
            <a:off x="6096000" y="1834514"/>
            <a:ext cx="3787573" cy="2117633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D661A-151F-6B06-2E80-4A1A765D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9757"/>
          <a:stretch/>
        </p:blipFill>
        <p:spPr bwMode="auto">
          <a:xfrm>
            <a:off x="3957938" y="4291955"/>
            <a:ext cx="3884697" cy="2171935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1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0D095-1B1F-2316-1CC1-CC01FCE6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B399BA-1CEB-9CDB-17F4-426A9295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9BCF5-2EF4-7F65-8748-5CF3A19D5AE7}"/>
              </a:ext>
            </a:extLst>
          </p:cNvPr>
          <p:cNvSpPr txBox="1"/>
          <p:nvPr/>
        </p:nvSpPr>
        <p:spPr>
          <a:xfrm>
            <a:off x="334378" y="1103896"/>
            <a:ext cx="11523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effectLst/>
                <a:latin typeface="nasimb"/>
                <a:cs typeface="B Titr" panose="00000700000000000000" pitchFamily="2" charset="-78"/>
              </a:rPr>
              <a:t>افتتاح نیروگاه هوشمند خورشیدی ده کیلووات دانشکده فنی و حرفه‌ای شهید شمسی‌پوربا حضور ریاست دانشگاه فنی و حرفه‌ای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342FC-88C7-2590-0E76-A4669134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/>
        </p:blipFill>
        <p:spPr bwMode="auto">
          <a:xfrm>
            <a:off x="658426" y="2396691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0040C-7644-DA98-7095-0CAB387E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/>
        </p:blipFill>
        <p:spPr bwMode="auto">
          <a:xfrm>
            <a:off x="6290076" y="2396691"/>
            <a:ext cx="5243498" cy="2931641"/>
          </a:xfrm>
          <a:prstGeom prst="rect">
            <a:avLst/>
          </a:prstGeom>
          <a:noFill/>
          <a:ln w="7620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546187-C3A3-7948-5212-88DC83094B15}"/>
              </a:ext>
            </a:extLst>
          </p:cNvPr>
          <p:cNvSpPr txBox="1"/>
          <p:nvPr/>
        </p:nvSpPr>
        <p:spPr>
          <a:xfrm>
            <a:off x="334378" y="5831556"/>
            <a:ext cx="11523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tabLst>
                <a:tab pos="1828800" algn="l"/>
              </a:tabLst>
            </a:pPr>
            <a:r>
              <a:rPr lang="fa-IR" sz="2800" b="1" dirty="0" smtClean="0">
                <a:effectLst/>
                <a:latin typeface="nasimb"/>
                <a:cs typeface="B Titr" panose="00000700000000000000" pitchFamily="2" charset="-78"/>
              </a:rPr>
              <a:t>لینک</a:t>
            </a:r>
            <a:r>
              <a:rPr lang="en-US" sz="2800" b="1" dirty="0" smtClean="0">
                <a:latin typeface="nasimb"/>
                <a:cs typeface="B Titr" panose="00000700000000000000" pitchFamily="2" charset="-78"/>
                <a:hlinkClick r:id="rId5"/>
              </a:rPr>
              <a:t>https://sunnyportal.com/Templates/UserProfile.aspx</a:t>
            </a:r>
            <a:r>
              <a:rPr lang="en-US" sz="2800" b="1" dirty="0" smtClean="0">
                <a:latin typeface="nasimb"/>
                <a:cs typeface="B Titr" panose="00000700000000000000" pitchFamily="2" charset="-78"/>
              </a:rPr>
              <a:t>:</a:t>
            </a:r>
            <a:endParaRPr lang="fa-IR" sz="2800" b="1" dirty="0">
              <a:effectLst/>
              <a:latin typeface="nasimb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89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1829</Words>
  <Application>Microsoft Office PowerPoint</Application>
  <PresentationFormat>Widescreen</PresentationFormat>
  <Paragraphs>211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0" baseType="lpstr">
      <vt:lpstr>Arial</vt:lpstr>
      <vt:lpstr>Arial Rounded Bold</vt:lpstr>
      <vt:lpstr>B Lotus</vt:lpstr>
      <vt:lpstr>B Nazanin</vt:lpstr>
      <vt:lpstr>B Roya</vt:lpstr>
      <vt:lpstr>B Titr</vt:lpstr>
      <vt:lpstr>Calibri</vt:lpstr>
      <vt:lpstr>Calibri Light</vt:lpstr>
      <vt:lpstr>Cambria</vt:lpstr>
      <vt:lpstr>IRANSans</vt:lpstr>
      <vt:lpstr>nasimb</vt:lpstr>
      <vt:lpstr>Times New Roman</vt:lpstr>
      <vt:lpstr>Vazir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Hajitaher</dc:creator>
  <cp:lastModifiedBy>Tayebeh Hajitaher</cp:lastModifiedBy>
  <cp:revision>79</cp:revision>
  <dcterms:created xsi:type="dcterms:W3CDTF">2023-12-13T10:00:22Z</dcterms:created>
  <dcterms:modified xsi:type="dcterms:W3CDTF">2024-02-27T06:59:00Z</dcterms:modified>
</cp:coreProperties>
</file>