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notesMasterIdLst>
    <p:notesMasterId r:id="rId17"/>
  </p:notesMasterIdLst>
  <p:handoutMasterIdLst>
    <p:handoutMasterId r:id="rId18"/>
  </p:handoutMasterIdLst>
  <p:sldIdLst>
    <p:sldId id="500" r:id="rId2"/>
    <p:sldId id="275" r:id="rId3"/>
    <p:sldId id="624" r:id="rId4"/>
    <p:sldId id="279" r:id="rId5"/>
    <p:sldId id="292" r:id="rId6"/>
    <p:sldId id="313" r:id="rId7"/>
    <p:sldId id="286" r:id="rId8"/>
    <p:sldId id="288" r:id="rId9"/>
    <p:sldId id="315" r:id="rId10"/>
    <p:sldId id="297" r:id="rId11"/>
    <p:sldId id="302" r:id="rId12"/>
    <p:sldId id="306" r:id="rId13"/>
    <p:sldId id="308" r:id="rId14"/>
    <p:sldId id="312" r:id="rId15"/>
    <p:sldId id="380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900"/>
    <a:srgbClr val="33CC33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637" autoAdjust="0"/>
    <p:restoredTop sz="94683" autoAdjust="0"/>
  </p:normalViewPr>
  <p:slideViewPr>
    <p:cSldViewPr>
      <p:cViewPr>
        <p:scale>
          <a:sx n="66" d="100"/>
          <a:sy n="66" d="100"/>
        </p:scale>
        <p:origin x="-1158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236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32.emf"/><Relationship Id="rId1" Type="http://schemas.openxmlformats.org/officeDocument/2006/relationships/image" Target="../media/image28.png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image" Target="../media/image27.png"/><Relationship Id="rId4" Type="http://schemas.openxmlformats.org/officeDocument/2006/relationships/image" Target="../media/image3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emf"/><Relationship Id="rId4" Type="http://schemas.openxmlformats.org/officeDocument/2006/relationships/image" Target="../media/image3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32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B3060A5B-585B-40B5-9E20-5A90A142A0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6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2/13/2003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5F9DB6-65D1-455B-94DD-72BD720F54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2/13/2003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6C3A88-4B4B-4743-B38F-69CA332645D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2/13/2003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EE7581-B8D3-45ED-9700-37861110B7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AndTx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7620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7244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2/13/2003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6D667-5947-4B05-B664-333C3E5AC9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2/13/2003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D56B5-261F-43F9-B80A-6D0D5466F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44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2/13/2003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37335-E0F2-4A45-B5A2-0C4AA1EE5E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2/13/2003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BE791-883D-4F65-9858-ACCD409394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2/13/2003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84A33C-7DB6-477E-8724-1BBF9BEF82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2/13/2003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D9F107-3A47-4D35-BFBC-C21AF00197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2/13/2003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03E3B9-6BDD-43FF-9154-1408374572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2/13/2003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FBBC8A-C533-4968-9158-DFFBC07F1E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2/13/2003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774D7F-243B-4A6E-A7EA-94043026855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2/13/2003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4D41D7-D3B8-428A-B53B-7551E4145E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2/13/2003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28C1C2-0F41-4D74-9E0E-B5669719A5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2/13/2003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C7860D-4B04-4477-A550-89E1483442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2/13/2003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196B90C-329B-4353-9CC8-9D64FA638E0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7" name="Group 19"/>
          <p:cNvGrpSpPr>
            <a:grpSpLocks/>
          </p:cNvGrpSpPr>
          <p:nvPr userDrawn="1"/>
        </p:nvGrpSpPr>
        <p:grpSpPr bwMode="auto">
          <a:xfrm>
            <a:off x="7467600" y="990600"/>
            <a:ext cx="1152525" cy="1052513"/>
            <a:chOff x="80" y="624"/>
            <a:chExt cx="726" cy="663"/>
          </a:xfrm>
        </p:grpSpPr>
        <p:sp>
          <p:nvSpPr>
            <p:cNvPr id="8" name="Rectangle 3"/>
            <p:cNvSpPr>
              <a:spLocks noChangeArrowheads="1"/>
            </p:cNvSpPr>
            <p:nvPr/>
          </p:nvSpPr>
          <p:spPr bwMode="ltGray">
            <a:xfrm>
              <a:off x="504" y="692"/>
              <a:ext cx="207" cy="29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/>
            </a:p>
          </p:txBody>
        </p:sp>
        <p:grpSp>
          <p:nvGrpSpPr>
            <p:cNvPr id="9" name="Group 18"/>
            <p:cNvGrpSpPr>
              <a:grpSpLocks/>
            </p:cNvGrpSpPr>
            <p:nvPr userDrawn="1"/>
          </p:nvGrpSpPr>
          <p:grpSpPr bwMode="auto">
            <a:xfrm>
              <a:off x="80" y="624"/>
              <a:ext cx="726" cy="663"/>
              <a:chOff x="80" y="624"/>
              <a:chExt cx="726" cy="663"/>
            </a:xfrm>
          </p:grpSpPr>
          <p:sp>
            <p:nvSpPr>
              <p:cNvPr id="10" name="Rectangle 4"/>
              <p:cNvSpPr>
                <a:spLocks noChangeArrowheads="1"/>
              </p:cNvSpPr>
              <p:nvPr/>
            </p:nvSpPr>
            <p:spPr bwMode="ltGray">
              <a:xfrm>
                <a:off x="341" y="958"/>
                <a:ext cx="266" cy="2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kumimoji="1" lang="en-US"/>
              </a:p>
            </p:txBody>
          </p:sp>
          <p:grpSp>
            <p:nvGrpSpPr>
              <p:cNvPr id="11" name="Group 17"/>
              <p:cNvGrpSpPr>
                <a:grpSpLocks/>
              </p:cNvGrpSpPr>
              <p:nvPr userDrawn="1"/>
            </p:nvGrpSpPr>
            <p:grpSpPr bwMode="auto">
              <a:xfrm>
                <a:off x="80" y="624"/>
                <a:ext cx="726" cy="663"/>
                <a:chOff x="80" y="624"/>
                <a:chExt cx="726" cy="663"/>
              </a:xfrm>
            </p:grpSpPr>
            <p:sp>
              <p:nvSpPr>
                <p:cNvPr id="12" name="Rectangle 2"/>
                <p:cNvSpPr>
                  <a:spLocks noChangeArrowheads="1"/>
                </p:cNvSpPr>
                <p:nvPr/>
              </p:nvSpPr>
              <p:spPr bwMode="ltGray">
                <a:xfrm>
                  <a:off x="263" y="692"/>
                  <a:ext cx="276" cy="299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kumimoji="1" lang="en-US"/>
                </a:p>
              </p:txBody>
            </p:sp>
            <p:sp>
              <p:nvSpPr>
                <p:cNvPr id="13" name="Rectangle 5"/>
                <p:cNvSpPr>
                  <a:spLocks noChangeArrowheads="1"/>
                </p:cNvSpPr>
                <p:nvPr/>
              </p:nvSpPr>
              <p:spPr bwMode="ltGray">
                <a:xfrm>
                  <a:off x="574" y="958"/>
                  <a:ext cx="232" cy="299"/>
                </a:xfrm>
                <a:prstGeom prst="rect">
                  <a:avLst/>
                </a:prstGeom>
                <a:gradFill rotWithShape="0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kumimoji="1" lang="en-US"/>
                </a:p>
              </p:txBody>
            </p:sp>
            <p:sp>
              <p:nvSpPr>
                <p:cNvPr id="14" name="Rectangle 6"/>
                <p:cNvSpPr>
                  <a:spLocks noChangeArrowheads="1"/>
                </p:cNvSpPr>
                <p:nvPr/>
              </p:nvSpPr>
              <p:spPr bwMode="ltGray">
                <a:xfrm>
                  <a:off x="80" y="912"/>
                  <a:ext cx="353" cy="266"/>
                </a:xfrm>
                <a:prstGeom prst="rect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hlink"/>
                    </a:gs>
                  </a:gsLst>
                  <a:lin ang="1890000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kumimoji="1" lang="en-US"/>
                </a:p>
              </p:txBody>
            </p:sp>
            <p:sp>
              <p:nvSpPr>
                <p:cNvPr id="15" name="Rectangle 7"/>
                <p:cNvSpPr>
                  <a:spLocks noChangeArrowheads="1"/>
                </p:cNvSpPr>
                <p:nvPr/>
              </p:nvSpPr>
              <p:spPr bwMode="gray">
                <a:xfrm>
                  <a:off x="480" y="624"/>
                  <a:ext cx="20" cy="663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kumimoji="1" lang="en-US"/>
                </a:p>
              </p:txBody>
            </p:sp>
          </p:grp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  <p:sldLayoutId id="2147483773" r:id="rId14"/>
    <p:sldLayoutId id="2147483774" r:id="rId1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31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6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10" Type="http://schemas.openxmlformats.org/officeDocument/2006/relationships/image" Target="../media/image44.png"/><Relationship Id="rId4" Type="http://schemas.openxmlformats.org/officeDocument/2006/relationships/image" Target="../media/image41.png"/><Relationship Id="rId9" Type="http://schemas.openxmlformats.org/officeDocument/2006/relationships/oleObject" Target="../embeddings/oleObject19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46.png"/><Relationship Id="rId4" Type="http://schemas.openxmlformats.org/officeDocument/2006/relationships/oleObject" Target="../embeddings/oleObject2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50.png"/><Relationship Id="rId5" Type="http://schemas.openxmlformats.org/officeDocument/2006/relationships/oleObject" Target="../embeddings/oleObject22.bin"/><Relationship Id="rId4" Type="http://schemas.openxmlformats.org/officeDocument/2006/relationships/image" Target="../media/image4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5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5.bin"/><Relationship Id="rId11" Type="http://schemas.openxmlformats.org/officeDocument/2006/relationships/oleObject" Target="../embeddings/oleObject28.bin"/><Relationship Id="rId5" Type="http://schemas.openxmlformats.org/officeDocument/2006/relationships/image" Target="../media/image54.png"/><Relationship Id="rId10" Type="http://schemas.openxmlformats.org/officeDocument/2006/relationships/image" Target="../media/image56.png"/><Relationship Id="rId4" Type="http://schemas.openxmlformats.org/officeDocument/2006/relationships/oleObject" Target="../embeddings/oleObject24.bin"/><Relationship Id="rId9" Type="http://schemas.openxmlformats.org/officeDocument/2006/relationships/oleObject" Target="../embeddings/oleObject27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9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6.png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924800" cy="24384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rtl="1" eaLnBrk="1" hangingPunct="1"/>
            <a:r>
              <a:rPr lang="fa-IR" sz="4800" b="1" dirty="0" smtClean="0">
                <a:solidFill>
                  <a:srgbClr val="7030A0"/>
                </a:solidFill>
                <a:cs typeface="B Nazanin" pitchFamily="2" charset="-78"/>
              </a:rPr>
              <a:t>مدارهای الکتریکی</a:t>
            </a:r>
            <a:r>
              <a:rPr lang="en-US" sz="4800" b="1" dirty="0" smtClean="0">
                <a:solidFill>
                  <a:srgbClr val="7030A0"/>
                </a:solidFill>
                <a:cs typeface="B Nazanin" pitchFamily="2" charset="-78"/>
              </a:rPr>
              <a:t> </a:t>
            </a:r>
            <a:br>
              <a:rPr lang="en-US" sz="4800" b="1" dirty="0" smtClean="0">
                <a:solidFill>
                  <a:srgbClr val="7030A0"/>
                </a:solidFill>
                <a:cs typeface="B Nazanin" pitchFamily="2" charset="-78"/>
              </a:rPr>
            </a:br>
            <a:r>
              <a:rPr lang="en-US" sz="4800" b="1" dirty="0" smtClean="0">
                <a:solidFill>
                  <a:srgbClr val="7030A0"/>
                </a:solidFill>
                <a:cs typeface="B Nazanin" pitchFamily="2" charset="-78"/>
              </a:rPr>
              <a:t/>
            </a:r>
            <a:br>
              <a:rPr lang="en-US" sz="4800" b="1" dirty="0" smtClean="0">
                <a:solidFill>
                  <a:srgbClr val="7030A0"/>
                </a:solidFill>
                <a:cs typeface="B Nazanin" pitchFamily="2" charset="-78"/>
              </a:rPr>
            </a:br>
            <a:r>
              <a:rPr lang="fa-IR" sz="3200" b="1" dirty="0" smtClean="0">
                <a:solidFill>
                  <a:srgbClr val="7030A0"/>
                </a:solidFill>
                <a:cs typeface="B Nazanin" pitchFamily="2" charset="-78"/>
              </a:rPr>
              <a:t>مروری بر مبانی</a:t>
            </a:r>
            <a:endParaRPr lang="en-US" sz="3200" b="1" dirty="0" smtClean="0">
              <a:solidFill>
                <a:srgbClr val="7030A0"/>
              </a:solidFill>
              <a:cs typeface="B Nazanin" pitchFamily="2" charset="-78"/>
            </a:endParaRPr>
          </a:p>
        </p:txBody>
      </p:sp>
      <p:sp>
        <p:nvSpPr>
          <p:cNvPr id="9421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200400"/>
            <a:ext cx="8534400" cy="3581400"/>
          </a:xfrm>
          <a:noFill/>
        </p:spPr>
        <p:txBody>
          <a:bodyPr/>
          <a:lstStyle/>
          <a:p>
            <a:pPr algn="r" rtl="1" eaLnBrk="1" hangingPunct="1"/>
            <a:r>
              <a:rPr lang="fa-IR" b="1" dirty="0" smtClean="0">
                <a:latin typeface="Persian Web" pitchFamily="2" charset="0"/>
                <a:ea typeface="Batang" pitchFamily="18" charset="-127"/>
                <a:cs typeface="B Nazanin" pitchFamily="2" charset="-78"/>
              </a:rPr>
              <a:t>معرف</a:t>
            </a:r>
            <a:r>
              <a:rPr lang="ar-SA" b="1" dirty="0" smtClean="0">
                <a:latin typeface="Persian Web" pitchFamily="2" charset="0"/>
                <a:ea typeface="Batang" pitchFamily="18" charset="-127"/>
                <a:cs typeface="B Nazanin" pitchFamily="2" charset="-78"/>
              </a:rPr>
              <a:t>ي</a:t>
            </a:r>
            <a:r>
              <a:rPr lang="fa-IR" b="1" dirty="0" smtClean="0">
                <a:latin typeface="Persian Web" pitchFamily="2" charset="0"/>
                <a:ea typeface="Batang" pitchFamily="18" charset="-127"/>
                <a:cs typeface="B Nazanin" pitchFamily="2" charset="-78"/>
              </a:rPr>
              <a:t> عناصرالکتر</a:t>
            </a:r>
            <a:r>
              <a:rPr lang="ar-SA" b="1" dirty="0" smtClean="0">
                <a:latin typeface="Persian Web" pitchFamily="2" charset="0"/>
                <a:ea typeface="Batang" pitchFamily="18" charset="-127"/>
                <a:cs typeface="B Nazanin" pitchFamily="2" charset="-78"/>
              </a:rPr>
              <a:t>ي</a:t>
            </a:r>
            <a:r>
              <a:rPr lang="fa-IR" b="1" dirty="0" smtClean="0">
                <a:latin typeface="Persian Web" pitchFamily="2" charset="0"/>
                <a:ea typeface="Batang" pitchFamily="18" charset="-127"/>
                <a:cs typeface="B Nazanin" pitchFamily="2" charset="-78"/>
              </a:rPr>
              <a:t>ک</a:t>
            </a:r>
            <a:r>
              <a:rPr lang="ar-SA" b="1" dirty="0" smtClean="0">
                <a:latin typeface="Persian Web" pitchFamily="2" charset="0"/>
                <a:ea typeface="Batang" pitchFamily="18" charset="-127"/>
                <a:cs typeface="B Nazanin" pitchFamily="2" charset="-78"/>
              </a:rPr>
              <a:t>ي</a:t>
            </a:r>
            <a:r>
              <a:rPr lang="fa-IR" b="1" dirty="0" smtClean="0">
                <a:latin typeface="Persian Web" pitchFamily="2" charset="0"/>
                <a:ea typeface="Batang" pitchFamily="18" charset="-127"/>
                <a:cs typeface="B Nazanin" pitchFamily="2" charset="-78"/>
              </a:rPr>
              <a:t> و روابط آنها</a:t>
            </a:r>
          </a:p>
          <a:p>
            <a:pPr algn="r" rtl="1" eaLnBrk="1" hangingPunct="1"/>
            <a:r>
              <a:rPr lang="fa-IR" b="1" dirty="0" smtClean="0">
                <a:solidFill>
                  <a:srgbClr val="C00000"/>
                </a:solidFill>
                <a:latin typeface="Persian Web" pitchFamily="2" charset="0"/>
                <a:ea typeface="Batang" pitchFamily="18" charset="-127"/>
                <a:cs typeface="B Nazanin" pitchFamily="2" charset="-78"/>
              </a:rPr>
              <a:t>مدارها</a:t>
            </a:r>
            <a:r>
              <a:rPr lang="ar-SA" b="1" dirty="0" smtClean="0">
                <a:solidFill>
                  <a:srgbClr val="C00000"/>
                </a:solidFill>
                <a:latin typeface="Persian Web" pitchFamily="2" charset="0"/>
                <a:ea typeface="Batang" pitchFamily="18" charset="-127"/>
                <a:cs typeface="B Nazanin" pitchFamily="2" charset="-78"/>
              </a:rPr>
              <a:t>ي</a:t>
            </a:r>
            <a:r>
              <a:rPr lang="fa-IR" b="1" dirty="0" smtClean="0">
                <a:solidFill>
                  <a:srgbClr val="C00000"/>
                </a:solidFill>
                <a:latin typeface="Persian Web" pitchFamily="2" charset="0"/>
                <a:ea typeface="Batang" pitchFamily="18" charset="-127"/>
                <a:cs typeface="B Nazanin" pitchFamily="2" charset="-78"/>
              </a:rPr>
              <a:t> معادل نورتن و تونن</a:t>
            </a:r>
          </a:p>
          <a:p>
            <a:pPr algn="r" rtl="1" eaLnBrk="1" hangingPunct="1"/>
            <a:r>
              <a:rPr lang="fa-IR" b="1" dirty="0" smtClean="0">
                <a:solidFill>
                  <a:srgbClr val="0000FF"/>
                </a:solidFill>
                <a:latin typeface="Persian Web" pitchFamily="2" charset="0"/>
                <a:ea typeface="Batang" pitchFamily="18" charset="-127"/>
                <a:cs typeface="B Nazanin" pitchFamily="2" charset="-78"/>
              </a:rPr>
              <a:t>قوان</a:t>
            </a:r>
            <a:r>
              <a:rPr lang="ar-SA" b="1" dirty="0" smtClean="0">
                <a:solidFill>
                  <a:srgbClr val="0000FF"/>
                </a:solidFill>
                <a:latin typeface="Persian Web" pitchFamily="2" charset="0"/>
                <a:ea typeface="Batang" pitchFamily="18" charset="-127"/>
                <a:cs typeface="B Nazanin" pitchFamily="2" charset="-78"/>
              </a:rPr>
              <a:t>ي</a:t>
            </a:r>
            <a:r>
              <a:rPr lang="fa-IR" b="1" dirty="0" smtClean="0">
                <a:solidFill>
                  <a:srgbClr val="0000FF"/>
                </a:solidFill>
                <a:latin typeface="Persian Web" pitchFamily="2" charset="0"/>
                <a:ea typeface="Batang" pitchFamily="18" charset="-127"/>
                <a:cs typeface="B Nazanin" pitchFamily="2" charset="-78"/>
              </a:rPr>
              <a:t>ن جر</a:t>
            </a:r>
            <a:r>
              <a:rPr lang="ar-SA" b="1" dirty="0" smtClean="0">
                <a:solidFill>
                  <a:srgbClr val="0000FF"/>
                </a:solidFill>
                <a:latin typeface="Persian Web" pitchFamily="2" charset="0"/>
                <a:ea typeface="Batang" pitchFamily="18" charset="-127"/>
                <a:cs typeface="B Nazanin" pitchFamily="2" charset="-78"/>
              </a:rPr>
              <a:t>ي</a:t>
            </a:r>
            <a:r>
              <a:rPr lang="fa-IR" b="1" dirty="0" smtClean="0">
                <a:solidFill>
                  <a:srgbClr val="0000FF"/>
                </a:solidFill>
                <a:latin typeface="Persian Web" pitchFamily="2" charset="0"/>
                <a:ea typeface="Batang" pitchFamily="18" charset="-127"/>
                <a:cs typeface="B Nazanin" pitchFamily="2" charset="-78"/>
              </a:rPr>
              <a:t>ان و ولتاژ ک</a:t>
            </a:r>
            <a:r>
              <a:rPr lang="ar-SA" b="1" dirty="0" smtClean="0">
                <a:solidFill>
                  <a:srgbClr val="0000FF"/>
                </a:solidFill>
                <a:latin typeface="Persian Web" pitchFamily="2" charset="0"/>
                <a:ea typeface="Batang" pitchFamily="18" charset="-127"/>
                <a:cs typeface="B Nazanin" pitchFamily="2" charset="-78"/>
              </a:rPr>
              <a:t>ي</a:t>
            </a:r>
            <a:r>
              <a:rPr lang="fa-IR" b="1" dirty="0" smtClean="0">
                <a:solidFill>
                  <a:srgbClr val="0000FF"/>
                </a:solidFill>
                <a:latin typeface="Persian Web" pitchFamily="2" charset="0"/>
                <a:ea typeface="Batang" pitchFamily="18" charset="-127"/>
                <a:cs typeface="B Nazanin" pitchFamily="2" charset="-78"/>
              </a:rPr>
              <a:t>رشهف</a:t>
            </a:r>
          </a:p>
          <a:p>
            <a:pPr algn="r" rtl="1" eaLnBrk="1" hangingPunct="1"/>
            <a:r>
              <a:rPr lang="fa-IR" b="1" dirty="0" smtClean="0">
                <a:latin typeface="Persian Web" pitchFamily="2" charset="0"/>
                <a:ea typeface="Batang" pitchFamily="18" charset="-127"/>
                <a:cs typeface="B Nazanin" pitchFamily="2" charset="-78"/>
              </a:rPr>
              <a:t>روشها</a:t>
            </a:r>
            <a:r>
              <a:rPr lang="ar-SA" b="1" dirty="0" smtClean="0">
                <a:latin typeface="Persian Web" pitchFamily="2" charset="0"/>
                <a:ea typeface="Batang" pitchFamily="18" charset="-127"/>
                <a:cs typeface="B Nazanin" pitchFamily="2" charset="-78"/>
              </a:rPr>
              <a:t>ي</a:t>
            </a:r>
            <a:r>
              <a:rPr lang="fa-IR" b="1" dirty="0" smtClean="0">
                <a:latin typeface="Persian Web" pitchFamily="2" charset="0"/>
                <a:ea typeface="Batang" pitchFamily="18" charset="-127"/>
                <a:cs typeface="B Nazanin" pitchFamily="2" charset="-78"/>
              </a:rPr>
              <a:t> ولتاژ-گره و جر</a:t>
            </a:r>
            <a:r>
              <a:rPr lang="ar-SA" b="1" dirty="0" smtClean="0">
                <a:latin typeface="Persian Web" pitchFamily="2" charset="0"/>
                <a:ea typeface="Batang" pitchFamily="18" charset="-127"/>
                <a:cs typeface="B Nazanin" pitchFamily="2" charset="-78"/>
              </a:rPr>
              <a:t>ي</a:t>
            </a:r>
            <a:r>
              <a:rPr lang="fa-IR" b="1" dirty="0" smtClean="0">
                <a:latin typeface="Persian Web" pitchFamily="2" charset="0"/>
                <a:ea typeface="Batang" pitchFamily="18" charset="-127"/>
                <a:cs typeface="B Nazanin" pitchFamily="2" charset="-78"/>
              </a:rPr>
              <a:t>ان-خانه</a:t>
            </a:r>
          </a:p>
          <a:p>
            <a:pPr algn="r" rtl="1" eaLnBrk="1" hangingPunct="1"/>
            <a:r>
              <a:rPr lang="fa-IR" b="1" dirty="0" smtClean="0">
                <a:solidFill>
                  <a:srgbClr val="C00000"/>
                </a:solidFill>
                <a:latin typeface="Persian Web" pitchFamily="2" charset="0"/>
                <a:ea typeface="Batang" pitchFamily="18" charset="-127"/>
                <a:cs typeface="B Nazanin" pitchFamily="2" charset="-78"/>
              </a:rPr>
              <a:t>مدارها</a:t>
            </a:r>
            <a:r>
              <a:rPr lang="ar-SA" b="1" dirty="0" smtClean="0">
                <a:solidFill>
                  <a:srgbClr val="C00000"/>
                </a:solidFill>
                <a:latin typeface="Persian Web" pitchFamily="2" charset="0"/>
                <a:ea typeface="Batang" pitchFamily="18" charset="-127"/>
                <a:cs typeface="B Nazanin" pitchFamily="2" charset="-78"/>
              </a:rPr>
              <a:t>ي</a:t>
            </a:r>
            <a:r>
              <a:rPr lang="fa-IR" b="1" dirty="0" smtClean="0">
                <a:solidFill>
                  <a:srgbClr val="C00000"/>
                </a:solidFill>
                <a:latin typeface="Persian Web" pitchFamily="2" charset="0"/>
                <a:ea typeface="Batang" pitchFamily="18" charset="-127"/>
                <a:cs typeface="B Nazanin" pitchFamily="2" charset="-78"/>
              </a:rPr>
              <a:t> مرتبه اول</a:t>
            </a:r>
          </a:p>
          <a:p>
            <a:pPr algn="r" rtl="1" eaLnBrk="1" hangingPunct="1"/>
            <a:r>
              <a:rPr lang="fa-IR" b="1" dirty="0" smtClean="0">
                <a:solidFill>
                  <a:srgbClr val="0000FF"/>
                </a:solidFill>
                <a:latin typeface="Persian Web" pitchFamily="2" charset="0"/>
                <a:ea typeface="Batang" pitchFamily="18" charset="-127"/>
                <a:cs typeface="B Nazanin" pitchFamily="2" charset="-78"/>
              </a:rPr>
              <a:t>مدارها</a:t>
            </a:r>
            <a:r>
              <a:rPr lang="ar-SA" b="1" dirty="0" smtClean="0">
                <a:solidFill>
                  <a:srgbClr val="0000FF"/>
                </a:solidFill>
                <a:latin typeface="Persian Web" pitchFamily="2" charset="0"/>
                <a:ea typeface="Batang" pitchFamily="18" charset="-127"/>
                <a:cs typeface="B Nazanin" pitchFamily="2" charset="-78"/>
              </a:rPr>
              <a:t>ي</a:t>
            </a:r>
            <a:r>
              <a:rPr lang="fa-IR" b="1" dirty="0" smtClean="0">
                <a:solidFill>
                  <a:srgbClr val="0000FF"/>
                </a:solidFill>
                <a:latin typeface="Persian Web" pitchFamily="2" charset="0"/>
                <a:ea typeface="Batang" pitchFamily="18" charset="-127"/>
                <a:cs typeface="B Nazanin" pitchFamily="2" charset="-78"/>
              </a:rPr>
              <a:t> مرتبه </a:t>
            </a:r>
            <a:r>
              <a:rPr lang="fa-IR" b="1" dirty="0" smtClean="0">
                <a:solidFill>
                  <a:srgbClr val="0000FF"/>
                </a:solidFill>
                <a:latin typeface="Persian Web" pitchFamily="2" charset="0"/>
                <a:ea typeface="Batang" pitchFamily="18" charset="-127"/>
                <a:cs typeface="B Nazanin" pitchFamily="2" charset="-78"/>
              </a:rPr>
              <a:t>دوم</a:t>
            </a:r>
            <a:endParaRPr lang="fa-IR" b="1" dirty="0" smtClean="0">
              <a:solidFill>
                <a:srgbClr val="0000FF"/>
              </a:solidFill>
              <a:latin typeface="Persian Web" pitchFamily="2" charset="0"/>
              <a:ea typeface="Batang" pitchFamily="18" charset="-127"/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84A33C-7DB6-477E-8724-1BBF9BEF82B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76200"/>
            <a:ext cx="6164262" cy="457200"/>
          </a:xfrm>
          <a:noFill/>
        </p:spPr>
        <p:txBody>
          <a:bodyPr>
            <a:normAutofit fontScale="90000"/>
          </a:bodyPr>
          <a:lstStyle/>
          <a:p>
            <a:pPr rtl="1" eaLnBrk="1" hangingPunct="1"/>
            <a:r>
              <a:rPr lang="fa-IR" sz="3500" b="1" dirty="0" smtClean="0">
                <a:solidFill>
                  <a:srgbClr val="FF0000"/>
                </a:solidFill>
                <a:cs typeface="B Nazanin" pitchFamily="2" charset="-78"/>
              </a:rPr>
              <a:t>مدارها</a:t>
            </a:r>
            <a:r>
              <a:rPr lang="ar-SA" sz="3500" b="1" dirty="0" smtClean="0">
                <a:solidFill>
                  <a:srgbClr val="FF0000"/>
                </a:solidFill>
                <a:cs typeface="B Nazanin" pitchFamily="2" charset="-78"/>
              </a:rPr>
              <a:t>ي</a:t>
            </a:r>
            <a:r>
              <a:rPr lang="fa-IR" sz="3500" b="1" dirty="0" smtClean="0">
                <a:solidFill>
                  <a:srgbClr val="FF0000"/>
                </a:solidFill>
                <a:cs typeface="B Nazanin" pitchFamily="2" charset="-78"/>
              </a:rPr>
              <a:t> معادل تونن و نورتن</a:t>
            </a:r>
            <a:endParaRPr lang="en-US" sz="3500" b="1" dirty="0" smtClean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11271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733800" y="838200"/>
            <a:ext cx="5410200" cy="1371600"/>
          </a:xfrm>
        </p:spPr>
        <p:txBody>
          <a:bodyPr>
            <a:normAutofit/>
          </a:bodyPr>
          <a:lstStyle/>
          <a:p>
            <a:pPr algn="r" rtl="1" eaLnBrk="1" hangingPunct="1"/>
            <a:r>
              <a:rPr lang="fa-IR" sz="1800" b="1" dirty="0" smtClean="0">
                <a:cs typeface="B Nazanin" pitchFamily="2" charset="-78"/>
              </a:rPr>
              <a:t>مدارها</a:t>
            </a:r>
            <a:r>
              <a:rPr lang="ar-SA" sz="1800" b="1" dirty="0" smtClean="0">
                <a:cs typeface="B Nazanin" pitchFamily="2" charset="-78"/>
              </a:rPr>
              <a:t>ي</a:t>
            </a:r>
            <a:r>
              <a:rPr lang="fa-IR" sz="1800" b="1" dirty="0" smtClean="0">
                <a:cs typeface="B Nazanin" pitchFamily="2" charset="-78"/>
              </a:rPr>
              <a:t> معادل نورتن و تونن تکن</a:t>
            </a:r>
            <a:r>
              <a:rPr lang="ar-SA" sz="1800" b="1" dirty="0" smtClean="0">
                <a:cs typeface="B Nazanin" pitchFamily="2" charset="-78"/>
              </a:rPr>
              <a:t>ي</a:t>
            </a:r>
            <a:r>
              <a:rPr lang="fa-IR" sz="1800" b="1" dirty="0" smtClean="0">
                <a:cs typeface="B Nazanin" pitchFamily="2" charset="-78"/>
              </a:rPr>
              <a:t>کها</a:t>
            </a:r>
            <a:r>
              <a:rPr lang="ar-SA" sz="1800" b="1" dirty="0" smtClean="0">
                <a:cs typeface="B Nazanin" pitchFamily="2" charset="-78"/>
              </a:rPr>
              <a:t>يي</a:t>
            </a:r>
            <a:r>
              <a:rPr lang="fa-IR" sz="1800" b="1" dirty="0" smtClean="0">
                <a:cs typeface="B Nazanin" pitchFamily="2" charset="-78"/>
              </a:rPr>
              <a:t> برا</a:t>
            </a:r>
            <a:r>
              <a:rPr lang="ar-SA" sz="1800" b="1" dirty="0" smtClean="0">
                <a:cs typeface="B Nazanin" pitchFamily="2" charset="-78"/>
              </a:rPr>
              <a:t>ي</a:t>
            </a:r>
            <a:r>
              <a:rPr lang="fa-IR" sz="1800" b="1" dirty="0" smtClean="0">
                <a:cs typeface="B Nazanin" pitchFamily="2" charset="-78"/>
              </a:rPr>
              <a:t> ساده ساز</a:t>
            </a:r>
            <a:r>
              <a:rPr lang="ar-SA" sz="1800" b="1" dirty="0" smtClean="0">
                <a:cs typeface="B Nazanin" pitchFamily="2" charset="-78"/>
              </a:rPr>
              <a:t>ي</a:t>
            </a:r>
            <a:r>
              <a:rPr lang="fa-IR" sz="1800" b="1" dirty="0" smtClean="0">
                <a:cs typeface="B Nazanin" pitchFamily="2" charset="-78"/>
              </a:rPr>
              <a:t> بعض</a:t>
            </a:r>
            <a:r>
              <a:rPr lang="ar-SA" sz="1800" b="1" dirty="0" smtClean="0">
                <a:cs typeface="B Nazanin" pitchFamily="2" charset="-78"/>
              </a:rPr>
              <a:t>ي</a:t>
            </a:r>
            <a:r>
              <a:rPr lang="fa-IR" sz="1800" b="1" dirty="0" smtClean="0">
                <a:cs typeface="B Nazanin" pitchFamily="2" charset="-78"/>
              </a:rPr>
              <a:t> از مدارها</a:t>
            </a:r>
            <a:r>
              <a:rPr lang="ar-SA" sz="1800" b="1" dirty="0" smtClean="0">
                <a:cs typeface="B Nazanin" pitchFamily="2" charset="-78"/>
              </a:rPr>
              <a:t>ي</a:t>
            </a:r>
            <a:r>
              <a:rPr lang="fa-IR" sz="1800" b="1" dirty="0" smtClean="0">
                <a:cs typeface="B Nazanin" pitchFamily="2" charset="-78"/>
              </a:rPr>
              <a:t> الکتر</a:t>
            </a:r>
            <a:r>
              <a:rPr lang="ar-SA" sz="1800" b="1" dirty="0" smtClean="0">
                <a:cs typeface="B Nazanin" pitchFamily="2" charset="-78"/>
              </a:rPr>
              <a:t>ي</a:t>
            </a:r>
            <a:r>
              <a:rPr lang="fa-IR" sz="1800" b="1" dirty="0" smtClean="0">
                <a:cs typeface="B Nazanin" pitchFamily="2" charset="-78"/>
              </a:rPr>
              <a:t>ک</a:t>
            </a:r>
            <a:r>
              <a:rPr lang="ar-SA" sz="1800" b="1" dirty="0" smtClean="0">
                <a:cs typeface="B Nazanin" pitchFamily="2" charset="-78"/>
              </a:rPr>
              <a:t>ي</a:t>
            </a:r>
            <a:r>
              <a:rPr lang="fa-IR" sz="1800" b="1" dirty="0" smtClean="0">
                <a:cs typeface="B Nazanin" pitchFamily="2" charset="-78"/>
              </a:rPr>
              <a:t> هستند.</a:t>
            </a:r>
          </a:p>
          <a:p>
            <a:pPr algn="r" rtl="1" eaLnBrk="1" hangingPunct="1"/>
            <a:r>
              <a:rPr lang="fa-IR" sz="1800" b="1" dirty="0" smtClean="0">
                <a:solidFill>
                  <a:srgbClr val="0000FF"/>
                </a:solidFill>
                <a:cs typeface="B Nazanin" pitchFamily="2" charset="-78"/>
              </a:rPr>
              <a:t>همه مدارها</a:t>
            </a:r>
            <a:r>
              <a:rPr lang="ar-SA" sz="1800" b="1" dirty="0" smtClean="0">
                <a:solidFill>
                  <a:srgbClr val="0000FF"/>
                </a:solidFill>
                <a:cs typeface="B Nazanin" pitchFamily="2" charset="-78"/>
              </a:rPr>
              <a:t>ي</a:t>
            </a:r>
            <a:r>
              <a:rPr lang="fa-IR" sz="1800" b="1" dirty="0" smtClean="0">
                <a:solidFill>
                  <a:srgbClr val="0000FF"/>
                </a:solidFill>
                <a:cs typeface="B Nazanin" pitchFamily="2" charset="-78"/>
              </a:rPr>
              <a:t> خط</a:t>
            </a:r>
            <a:r>
              <a:rPr lang="ar-SA" sz="1800" b="1" dirty="0" smtClean="0">
                <a:solidFill>
                  <a:srgbClr val="0000FF"/>
                </a:solidFill>
                <a:cs typeface="B Nazanin" pitchFamily="2" charset="-78"/>
              </a:rPr>
              <a:t>ي</a:t>
            </a:r>
            <a:r>
              <a:rPr lang="fa-IR" sz="1800" b="1" dirty="0" smtClean="0">
                <a:solidFill>
                  <a:srgbClr val="0000FF"/>
                </a:solidFill>
                <a:cs typeface="B Nazanin" pitchFamily="2" charset="-78"/>
              </a:rPr>
              <a:t> که فقط دارا</a:t>
            </a:r>
            <a:r>
              <a:rPr lang="ar-SA" sz="1800" b="1" dirty="0" smtClean="0">
                <a:solidFill>
                  <a:srgbClr val="0000FF"/>
                </a:solidFill>
                <a:cs typeface="B Nazanin" pitchFamily="2" charset="-78"/>
              </a:rPr>
              <a:t>ي</a:t>
            </a:r>
            <a:r>
              <a:rPr lang="fa-IR" sz="1800" b="1" dirty="0" smtClean="0">
                <a:solidFill>
                  <a:srgbClr val="0000FF"/>
                </a:solidFill>
                <a:cs typeface="B Nazanin" pitchFamily="2" charset="-78"/>
              </a:rPr>
              <a:t> مقاومتها و منابع هستند را م</a:t>
            </a:r>
            <a:r>
              <a:rPr lang="ar-SA" sz="1800" b="1" dirty="0" smtClean="0">
                <a:solidFill>
                  <a:srgbClr val="0000FF"/>
                </a:solidFill>
                <a:cs typeface="B Nazanin" pitchFamily="2" charset="-78"/>
              </a:rPr>
              <a:t>ي</a:t>
            </a:r>
            <a:r>
              <a:rPr lang="fa-IR" sz="1800" b="1" dirty="0" smtClean="0">
                <a:solidFill>
                  <a:srgbClr val="0000FF"/>
                </a:solidFill>
                <a:cs typeface="B Nazanin" pitchFamily="2" charset="-78"/>
              </a:rPr>
              <a:t>توان بفرم معادل نورتن </a:t>
            </a:r>
            <a:r>
              <a:rPr lang="ar-SA" sz="1800" b="1" dirty="0" smtClean="0">
                <a:solidFill>
                  <a:srgbClr val="0000FF"/>
                </a:solidFill>
                <a:cs typeface="B Nazanin" pitchFamily="2" charset="-78"/>
              </a:rPr>
              <a:t>ي</a:t>
            </a:r>
            <a:r>
              <a:rPr lang="fa-IR" sz="1800" b="1" dirty="0" smtClean="0">
                <a:solidFill>
                  <a:srgbClr val="0000FF"/>
                </a:solidFill>
                <a:cs typeface="B Nazanin" pitchFamily="2" charset="-78"/>
              </a:rPr>
              <a:t>ا تونن تبد</a:t>
            </a:r>
            <a:r>
              <a:rPr lang="ar-SA" sz="1800" b="1" dirty="0" smtClean="0">
                <a:solidFill>
                  <a:srgbClr val="0000FF"/>
                </a:solidFill>
                <a:cs typeface="B Nazanin" pitchFamily="2" charset="-78"/>
              </a:rPr>
              <a:t>ي</a:t>
            </a:r>
            <a:r>
              <a:rPr lang="fa-IR" sz="1800" b="1" dirty="0" smtClean="0">
                <a:solidFill>
                  <a:srgbClr val="0000FF"/>
                </a:solidFill>
                <a:cs typeface="B Nazanin" pitchFamily="2" charset="-78"/>
              </a:rPr>
              <a:t>ل کرد.  </a:t>
            </a:r>
            <a:endParaRPr lang="en-US" sz="1800" b="1" dirty="0" smtClean="0">
              <a:solidFill>
                <a:srgbClr val="0000FF"/>
              </a:solidFill>
              <a:cs typeface="B Nazanin" pitchFamily="2" charset="-78"/>
            </a:endParaRPr>
          </a:p>
        </p:txBody>
      </p:sp>
      <p:graphicFrame>
        <p:nvGraphicFramePr>
          <p:cNvPr id="11266" name="Object 6"/>
          <p:cNvGraphicFramePr>
            <a:graphicFrameLocks noChangeAspect="1"/>
          </p:cNvGraphicFramePr>
          <p:nvPr>
            <p:ph sz="half" idx="2"/>
          </p:nvPr>
        </p:nvGraphicFramePr>
        <p:xfrm>
          <a:off x="152400" y="685800"/>
          <a:ext cx="2971800" cy="1633538"/>
        </p:xfrm>
        <a:graphic>
          <a:graphicData uri="http://schemas.openxmlformats.org/presentationml/2006/ole">
            <p:oleObj spid="_x0000_s11266" name="Bitmap Image" r:id="rId4" imgW="2114845" imgH="1162212" progId="PBrush">
              <p:embed/>
            </p:oleObj>
          </a:graphicData>
        </a:graphic>
      </p:graphicFrame>
      <p:grpSp>
        <p:nvGrpSpPr>
          <p:cNvPr id="11272" name="Group 7"/>
          <p:cNvGrpSpPr>
            <a:grpSpLocks/>
          </p:cNvGrpSpPr>
          <p:nvPr/>
        </p:nvGrpSpPr>
        <p:grpSpPr bwMode="auto">
          <a:xfrm>
            <a:off x="381000" y="2743200"/>
            <a:ext cx="2438400" cy="1752600"/>
            <a:chOff x="1872" y="2400"/>
            <a:chExt cx="1536" cy="1104"/>
          </a:xfrm>
        </p:grpSpPr>
        <p:graphicFrame>
          <p:nvGraphicFramePr>
            <p:cNvPr id="11268" name="Object 8"/>
            <p:cNvGraphicFramePr>
              <a:graphicFrameLocks noChangeAspect="1"/>
            </p:cNvGraphicFramePr>
            <p:nvPr/>
          </p:nvGraphicFramePr>
          <p:xfrm>
            <a:off x="1872" y="2448"/>
            <a:ext cx="1536" cy="1032"/>
          </p:xfrm>
          <a:graphic>
            <a:graphicData uri="http://schemas.openxmlformats.org/presentationml/2006/ole">
              <p:oleObj spid="_x0000_s11268" name="Bitmap Image" r:id="rId5" imgW="1542857" imgH="1409897" progId="PBrush">
                <p:embed/>
              </p:oleObj>
            </a:graphicData>
          </a:graphic>
        </p:graphicFrame>
        <p:sp>
          <p:nvSpPr>
            <p:cNvPr id="11284" name="Rectangle 9"/>
            <p:cNvSpPr>
              <a:spLocks noChangeArrowheads="1"/>
            </p:cNvSpPr>
            <p:nvPr/>
          </p:nvSpPr>
          <p:spPr bwMode="auto">
            <a:xfrm>
              <a:off x="1872" y="2448"/>
              <a:ext cx="864" cy="10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5" name="Line 10"/>
            <p:cNvSpPr>
              <a:spLocks noChangeShapeType="1"/>
            </p:cNvSpPr>
            <p:nvPr/>
          </p:nvSpPr>
          <p:spPr bwMode="auto">
            <a:xfrm>
              <a:off x="2832" y="264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6" name="Text Box 11"/>
            <p:cNvSpPr txBox="1">
              <a:spLocks noChangeArrowheads="1"/>
            </p:cNvSpPr>
            <p:nvPr/>
          </p:nvSpPr>
          <p:spPr bwMode="auto">
            <a:xfrm>
              <a:off x="2928" y="2400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i="1">
                  <a:solidFill>
                    <a:schemeClr val="tx2"/>
                  </a:solidFill>
                  <a:latin typeface="Times New Roman" pitchFamily="18" charset="0"/>
                </a:rPr>
                <a:t>i</a:t>
              </a:r>
              <a:r>
                <a:rPr lang="en-US" sz="1800" i="1" baseline="-25000">
                  <a:solidFill>
                    <a:schemeClr val="tx2"/>
                  </a:solidFill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11287" name="Text Box 12"/>
            <p:cNvSpPr txBox="1">
              <a:spLocks noChangeArrowheads="1"/>
            </p:cNvSpPr>
            <p:nvPr/>
          </p:nvSpPr>
          <p:spPr bwMode="auto">
            <a:xfrm>
              <a:off x="2918" y="2664"/>
              <a:ext cx="19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1288" name="Text Box 13"/>
            <p:cNvSpPr txBox="1">
              <a:spLocks noChangeArrowheads="1"/>
            </p:cNvSpPr>
            <p:nvPr/>
          </p:nvSpPr>
          <p:spPr bwMode="auto">
            <a:xfrm>
              <a:off x="2918" y="3192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dirty="0">
                  <a:solidFill>
                    <a:schemeClr val="tx2"/>
                  </a:solidFill>
                  <a:latin typeface="Times New Roman" pitchFamily="18" charset="0"/>
                </a:rPr>
                <a:t>-</a:t>
              </a:r>
            </a:p>
          </p:txBody>
        </p:sp>
        <p:sp>
          <p:nvSpPr>
            <p:cNvPr id="11289" name="Text Box 14"/>
            <p:cNvSpPr txBox="1">
              <a:spLocks noChangeArrowheads="1"/>
            </p:cNvSpPr>
            <p:nvPr/>
          </p:nvSpPr>
          <p:spPr bwMode="auto">
            <a:xfrm>
              <a:off x="2880" y="2928"/>
              <a:ext cx="25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 i="1">
                  <a:solidFill>
                    <a:schemeClr val="tx2"/>
                  </a:solidFill>
                  <a:latin typeface="Times New Roman" pitchFamily="18" charset="0"/>
                </a:rPr>
                <a:t>v</a:t>
              </a:r>
              <a:r>
                <a:rPr lang="en-US" sz="1800" i="1" baseline="-25000">
                  <a:solidFill>
                    <a:schemeClr val="tx2"/>
                  </a:solidFill>
                  <a:latin typeface="Times New Roman" pitchFamily="18" charset="0"/>
                </a:rPr>
                <a:t>o</a:t>
              </a:r>
            </a:p>
          </p:txBody>
        </p:sp>
      </p:grpSp>
      <p:grpSp>
        <p:nvGrpSpPr>
          <p:cNvPr id="11273" name="Group 15"/>
          <p:cNvGrpSpPr>
            <a:grpSpLocks/>
          </p:cNvGrpSpPr>
          <p:nvPr/>
        </p:nvGrpSpPr>
        <p:grpSpPr bwMode="auto">
          <a:xfrm>
            <a:off x="5943600" y="2667000"/>
            <a:ext cx="2819400" cy="2157413"/>
            <a:chOff x="3552" y="2352"/>
            <a:chExt cx="1776" cy="1359"/>
          </a:xfrm>
        </p:grpSpPr>
        <p:graphicFrame>
          <p:nvGraphicFramePr>
            <p:cNvPr id="11267" name="Object 16"/>
            <p:cNvGraphicFramePr>
              <a:graphicFrameLocks noChangeAspect="1"/>
            </p:cNvGraphicFramePr>
            <p:nvPr/>
          </p:nvGraphicFramePr>
          <p:xfrm>
            <a:off x="3600" y="2448"/>
            <a:ext cx="1728" cy="1008"/>
          </p:xfrm>
          <a:graphic>
            <a:graphicData uri="http://schemas.openxmlformats.org/presentationml/2006/ole">
              <p:oleObj spid="_x0000_s11267" name="Bitmap Image" r:id="rId6" imgW="2123810" imgH="1152381" progId="PBrush">
                <p:embed/>
              </p:oleObj>
            </a:graphicData>
          </a:graphic>
        </p:graphicFrame>
        <p:sp>
          <p:nvSpPr>
            <p:cNvPr id="11277" name="Text Box 17"/>
            <p:cNvSpPr txBox="1">
              <a:spLocks noChangeArrowheads="1"/>
            </p:cNvSpPr>
            <p:nvPr/>
          </p:nvSpPr>
          <p:spPr bwMode="auto">
            <a:xfrm>
              <a:off x="4166" y="3480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180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11278" name="Rectangle 18"/>
            <p:cNvSpPr>
              <a:spLocks noChangeArrowheads="1"/>
            </p:cNvSpPr>
            <p:nvPr/>
          </p:nvSpPr>
          <p:spPr bwMode="auto">
            <a:xfrm>
              <a:off x="3552" y="2448"/>
              <a:ext cx="1104" cy="10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9" name="Text Box 19"/>
            <p:cNvSpPr txBox="1">
              <a:spLocks noChangeArrowheads="1"/>
            </p:cNvSpPr>
            <p:nvPr/>
          </p:nvSpPr>
          <p:spPr bwMode="auto">
            <a:xfrm>
              <a:off x="4848" y="2352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i="1">
                  <a:solidFill>
                    <a:schemeClr val="tx2"/>
                  </a:solidFill>
                  <a:latin typeface="Times New Roman" pitchFamily="18" charset="0"/>
                </a:rPr>
                <a:t>i</a:t>
              </a:r>
              <a:r>
                <a:rPr lang="en-US" sz="1800" i="1" baseline="-25000">
                  <a:solidFill>
                    <a:schemeClr val="tx2"/>
                  </a:solidFill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11280" name="Line 20"/>
            <p:cNvSpPr>
              <a:spLocks noChangeShapeType="1"/>
            </p:cNvSpPr>
            <p:nvPr/>
          </p:nvSpPr>
          <p:spPr bwMode="auto">
            <a:xfrm>
              <a:off x="4752" y="2592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Text Box 21"/>
            <p:cNvSpPr txBox="1">
              <a:spLocks noChangeArrowheads="1"/>
            </p:cNvSpPr>
            <p:nvPr/>
          </p:nvSpPr>
          <p:spPr bwMode="auto">
            <a:xfrm>
              <a:off x="4886" y="2640"/>
              <a:ext cx="19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1282" name="Text Box 22"/>
            <p:cNvSpPr txBox="1">
              <a:spLocks noChangeArrowheads="1"/>
            </p:cNvSpPr>
            <p:nvPr/>
          </p:nvSpPr>
          <p:spPr bwMode="auto">
            <a:xfrm>
              <a:off x="4886" y="3096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Times New Roman" pitchFamily="18" charset="0"/>
                </a:rPr>
                <a:t>-</a:t>
              </a:r>
            </a:p>
          </p:txBody>
        </p:sp>
        <p:sp>
          <p:nvSpPr>
            <p:cNvPr id="11283" name="Text Box 23"/>
            <p:cNvSpPr txBox="1">
              <a:spLocks noChangeArrowheads="1"/>
            </p:cNvSpPr>
            <p:nvPr/>
          </p:nvSpPr>
          <p:spPr bwMode="auto">
            <a:xfrm>
              <a:off x="4848" y="2880"/>
              <a:ext cx="25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 i="1">
                  <a:solidFill>
                    <a:schemeClr val="tx2"/>
                  </a:solidFill>
                  <a:latin typeface="Times New Roman" pitchFamily="18" charset="0"/>
                </a:rPr>
                <a:t>v</a:t>
              </a:r>
              <a:r>
                <a:rPr lang="en-US" sz="1800" i="1" baseline="-25000">
                  <a:solidFill>
                    <a:schemeClr val="tx2"/>
                  </a:solidFill>
                  <a:latin typeface="Times New Roman" pitchFamily="18" charset="0"/>
                </a:rPr>
                <a:t>o</a:t>
              </a:r>
            </a:p>
          </p:txBody>
        </p:sp>
      </p:grpSp>
      <p:sp>
        <p:nvSpPr>
          <p:cNvPr id="11275" name="Text Box 25"/>
          <p:cNvSpPr txBox="1">
            <a:spLocks noChangeArrowheads="1"/>
          </p:cNvSpPr>
          <p:nvPr/>
        </p:nvSpPr>
        <p:spPr bwMode="auto">
          <a:xfrm>
            <a:off x="838200" y="2452688"/>
            <a:ext cx="1676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a-IR" sz="1800" b="1" dirty="0">
                <a:cs typeface="Roya" pitchFamily="2" charset="-78"/>
              </a:rPr>
              <a:t>مدار معادل تونن</a:t>
            </a:r>
            <a:endParaRPr lang="en-US" sz="1800" b="1" dirty="0">
              <a:cs typeface="Roya" pitchFamily="2" charset="-78"/>
            </a:endParaRPr>
          </a:p>
        </p:txBody>
      </p:sp>
      <p:sp>
        <p:nvSpPr>
          <p:cNvPr id="11276" name="Text Box 26"/>
          <p:cNvSpPr txBox="1">
            <a:spLocks noChangeArrowheads="1"/>
          </p:cNvSpPr>
          <p:nvPr/>
        </p:nvSpPr>
        <p:spPr bwMode="auto">
          <a:xfrm>
            <a:off x="6858000" y="2376487"/>
            <a:ext cx="167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a-IR" sz="1800" b="1" dirty="0">
                <a:cs typeface="Roya" pitchFamily="2" charset="-78"/>
              </a:rPr>
              <a:t>مدار معادل نورتن</a:t>
            </a:r>
            <a:endParaRPr lang="en-US" sz="1800" b="1" dirty="0">
              <a:cs typeface="Roya" pitchFamily="2" charset="-78"/>
            </a:endParaRPr>
          </a:p>
        </p:txBody>
      </p:sp>
      <p:pic>
        <p:nvPicPr>
          <p:cNvPr id="25" name="Picture 7" descr="thevevin"/>
          <p:cNvPicPr>
            <a:picLocks noChangeAspect="1" noChangeArrowheads="1"/>
          </p:cNvPicPr>
          <p:nvPr/>
        </p:nvPicPr>
        <p:blipFill>
          <a:blip r:embed="rId7"/>
          <a:srcRect t="4528" r="51724"/>
          <a:stretch>
            <a:fillRect/>
          </a:stretch>
        </p:blipFill>
        <p:spPr>
          <a:xfrm>
            <a:off x="304800" y="4724400"/>
            <a:ext cx="2133600" cy="1606648"/>
          </a:xfrm>
          <a:prstGeom prst="rect">
            <a:avLst/>
          </a:prstGeom>
          <a:noFill/>
        </p:spPr>
      </p:pic>
      <p:pic>
        <p:nvPicPr>
          <p:cNvPr id="26" name="Picture 7" descr="thevevin"/>
          <p:cNvPicPr>
            <a:picLocks noChangeAspect="1" noChangeArrowheads="1"/>
          </p:cNvPicPr>
          <p:nvPr/>
        </p:nvPicPr>
        <p:blipFill>
          <a:blip r:embed="rId7"/>
          <a:srcRect l="53448" t="4528"/>
          <a:stretch>
            <a:fillRect/>
          </a:stretch>
        </p:blipFill>
        <p:spPr>
          <a:xfrm>
            <a:off x="6172200" y="4717952"/>
            <a:ext cx="2057400" cy="1606648"/>
          </a:xfrm>
          <a:prstGeom prst="rect">
            <a:avLst/>
          </a:prstGeom>
          <a:noFill/>
        </p:spPr>
      </p:pic>
      <p:sp>
        <p:nvSpPr>
          <p:cNvPr id="27" name="Rectangle 26"/>
          <p:cNvSpPr/>
          <p:nvPr/>
        </p:nvSpPr>
        <p:spPr>
          <a:xfrm>
            <a:off x="0" y="6301669"/>
            <a:ext cx="3352800" cy="485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 eaLnBrk="1" hangingPunct="1">
              <a:lnSpc>
                <a:spcPct val="90000"/>
              </a:lnSpc>
            </a:pPr>
            <a:r>
              <a:rPr lang="fa-IR" sz="1400" b="1" dirty="0" smtClean="0">
                <a:solidFill>
                  <a:srgbClr val="C00000"/>
                </a:solidFill>
                <a:cs typeface="B Nazanin" pitchFamily="2" charset="-78"/>
              </a:rPr>
              <a:t>با فرض مدار باز بودن ترم</a:t>
            </a:r>
            <a:r>
              <a:rPr lang="ar-SA" sz="1400" b="1" dirty="0" smtClean="0">
                <a:solidFill>
                  <a:srgbClr val="C00000"/>
                </a:solidFill>
                <a:cs typeface="B Nazanin" pitchFamily="2" charset="-78"/>
              </a:rPr>
              <a:t>ي</a:t>
            </a:r>
            <a:r>
              <a:rPr lang="fa-IR" sz="1400" b="1" dirty="0" smtClean="0">
                <a:solidFill>
                  <a:srgbClr val="C00000"/>
                </a:solidFill>
                <a:cs typeface="B Nazanin" pitchFamily="2" charset="-78"/>
              </a:rPr>
              <a:t>نالها</a:t>
            </a:r>
            <a:r>
              <a:rPr lang="ar-SA" sz="1400" b="1" dirty="0" smtClean="0">
                <a:solidFill>
                  <a:srgbClr val="C00000"/>
                </a:solidFill>
                <a:cs typeface="B Nazanin" pitchFamily="2" charset="-78"/>
              </a:rPr>
              <a:t>ي</a:t>
            </a:r>
            <a:r>
              <a:rPr lang="fa-IR" sz="1400" b="1" dirty="0" smtClean="0">
                <a:solidFill>
                  <a:srgbClr val="C00000"/>
                </a:solidFill>
                <a:cs typeface="B Nazanin" pitchFamily="2" charset="-78"/>
              </a:rPr>
              <a:t> </a:t>
            </a:r>
            <a:r>
              <a:rPr lang="en-ZW" sz="1400" b="1" dirty="0" smtClean="0">
                <a:solidFill>
                  <a:srgbClr val="C00000"/>
                </a:solidFill>
                <a:cs typeface="B Nazanin" pitchFamily="2" charset="-78"/>
              </a:rPr>
              <a:t>a</a:t>
            </a:r>
            <a:r>
              <a:rPr lang="fa-IR" sz="1400" b="1" dirty="0" smtClean="0">
                <a:solidFill>
                  <a:srgbClr val="C00000"/>
                </a:solidFill>
                <a:cs typeface="B Nazanin" pitchFamily="2" charset="-78"/>
              </a:rPr>
              <a:t> و</a:t>
            </a:r>
            <a:r>
              <a:rPr lang="en-ZW" sz="1400" b="1" dirty="0" smtClean="0">
                <a:solidFill>
                  <a:srgbClr val="C00000"/>
                </a:solidFill>
                <a:cs typeface="B Nazanin" pitchFamily="2" charset="-78"/>
              </a:rPr>
              <a:t>b</a:t>
            </a:r>
            <a:r>
              <a:rPr lang="fa-IR" sz="1400" b="1" dirty="0" smtClean="0">
                <a:solidFill>
                  <a:srgbClr val="C00000"/>
                </a:solidFill>
                <a:cs typeface="B Nazanin" pitchFamily="2" charset="-78"/>
              </a:rPr>
              <a:t>، ولتاژ ب</a:t>
            </a:r>
            <a:r>
              <a:rPr lang="ar-SA" sz="1400" b="1" dirty="0" smtClean="0">
                <a:solidFill>
                  <a:srgbClr val="C00000"/>
                </a:solidFill>
                <a:cs typeface="B Nazanin" pitchFamily="2" charset="-78"/>
              </a:rPr>
              <a:t>ي</a:t>
            </a:r>
            <a:r>
              <a:rPr lang="fa-IR" sz="1400" b="1" dirty="0" smtClean="0">
                <a:solidFill>
                  <a:srgbClr val="C00000"/>
                </a:solidFill>
                <a:cs typeface="B Nazanin" pitchFamily="2" charset="-78"/>
              </a:rPr>
              <a:t>ن آن دو </a:t>
            </a:r>
            <a:r>
              <a:rPr lang="en-ZW" sz="1400" b="1" dirty="0" err="1" smtClean="0">
                <a:solidFill>
                  <a:srgbClr val="C00000"/>
                </a:solidFill>
                <a:cs typeface="B Nazanin" pitchFamily="2" charset="-78"/>
              </a:rPr>
              <a:t>V</a:t>
            </a:r>
            <a:r>
              <a:rPr lang="en-ZW" sz="1400" b="1" baseline="-25000" dirty="0" err="1" smtClean="0">
                <a:solidFill>
                  <a:srgbClr val="C00000"/>
                </a:solidFill>
                <a:cs typeface="B Nazanin" pitchFamily="2" charset="-78"/>
              </a:rPr>
              <a:t>ab</a:t>
            </a:r>
            <a:r>
              <a:rPr lang="fa-IR" sz="1400" b="1" dirty="0" smtClean="0">
                <a:solidFill>
                  <a:srgbClr val="C00000"/>
                </a:solidFill>
                <a:cs typeface="B Nazanin" pitchFamily="2" charset="-78"/>
              </a:rPr>
              <a:t> را محاسبه م</a:t>
            </a:r>
            <a:r>
              <a:rPr lang="ar-SA" sz="1400" b="1" dirty="0" smtClean="0">
                <a:solidFill>
                  <a:srgbClr val="C00000"/>
                </a:solidFill>
                <a:cs typeface="B Nazanin" pitchFamily="2" charset="-78"/>
              </a:rPr>
              <a:t>ي</a:t>
            </a:r>
            <a:r>
              <a:rPr lang="fa-IR" sz="1400" b="1" dirty="0" smtClean="0">
                <a:solidFill>
                  <a:srgbClr val="C00000"/>
                </a:solidFill>
                <a:cs typeface="B Nazanin" pitchFamily="2" charset="-78"/>
              </a:rPr>
              <a:t>کن</a:t>
            </a:r>
            <a:r>
              <a:rPr lang="ar-SA" sz="1400" b="1" dirty="0" smtClean="0">
                <a:solidFill>
                  <a:srgbClr val="C00000"/>
                </a:solidFill>
                <a:cs typeface="B Nazanin" pitchFamily="2" charset="-78"/>
              </a:rPr>
              <a:t>ي</a:t>
            </a:r>
            <a:r>
              <a:rPr lang="fa-IR" sz="1400" b="1" dirty="0" smtClean="0">
                <a:solidFill>
                  <a:srgbClr val="C00000"/>
                </a:solidFill>
                <a:cs typeface="B Nazanin" pitchFamily="2" charset="-78"/>
              </a:rPr>
              <a:t>م.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181600" y="6267069"/>
            <a:ext cx="3505200" cy="485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 eaLnBrk="1" hangingPunct="1">
              <a:lnSpc>
                <a:spcPct val="90000"/>
              </a:lnSpc>
            </a:pPr>
            <a:r>
              <a:rPr lang="fa-IR" sz="1400" b="1" dirty="0" smtClean="0">
                <a:solidFill>
                  <a:srgbClr val="C00000"/>
                </a:solidFill>
                <a:cs typeface="B Nazanin" pitchFamily="2" charset="-78"/>
              </a:rPr>
              <a:t>با اتصال کوتاه کردن ترم</a:t>
            </a:r>
            <a:r>
              <a:rPr lang="ar-SA" sz="1400" b="1" dirty="0" smtClean="0">
                <a:solidFill>
                  <a:srgbClr val="C00000"/>
                </a:solidFill>
                <a:cs typeface="B Nazanin" pitchFamily="2" charset="-78"/>
              </a:rPr>
              <a:t>ي</a:t>
            </a:r>
            <a:r>
              <a:rPr lang="fa-IR" sz="1400" b="1" dirty="0" smtClean="0">
                <a:solidFill>
                  <a:srgbClr val="C00000"/>
                </a:solidFill>
                <a:cs typeface="B Nazanin" pitchFamily="2" charset="-78"/>
              </a:rPr>
              <a:t>نالها</a:t>
            </a:r>
            <a:r>
              <a:rPr lang="ar-SA" sz="1400" b="1" dirty="0" smtClean="0">
                <a:solidFill>
                  <a:srgbClr val="C00000"/>
                </a:solidFill>
                <a:cs typeface="B Nazanin" pitchFamily="2" charset="-78"/>
              </a:rPr>
              <a:t>ي</a:t>
            </a:r>
            <a:r>
              <a:rPr lang="fa-IR" sz="1400" b="1" dirty="0" smtClean="0">
                <a:solidFill>
                  <a:srgbClr val="C00000"/>
                </a:solidFill>
                <a:cs typeface="B Nazanin" pitchFamily="2" charset="-78"/>
              </a:rPr>
              <a:t> </a:t>
            </a:r>
            <a:r>
              <a:rPr lang="en-ZW" sz="1400" b="1" dirty="0" smtClean="0">
                <a:solidFill>
                  <a:srgbClr val="C00000"/>
                </a:solidFill>
                <a:cs typeface="B Nazanin" pitchFamily="2" charset="-78"/>
              </a:rPr>
              <a:t>a</a:t>
            </a:r>
            <a:r>
              <a:rPr lang="fa-IR" sz="1400" b="1" dirty="0" smtClean="0">
                <a:solidFill>
                  <a:srgbClr val="C00000"/>
                </a:solidFill>
                <a:cs typeface="B Nazanin" pitchFamily="2" charset="-78"/>
              </a:rPr>
              <a:t> و </a:t>
            </a:r>
            <a:r>
              <a:rPr lang="en-ZW" sz="1400" b="1" dirty="0" smtClean="0">
                <a:solidFill>
                  <a:srgbClr val="C00000"/>
                </a:solidFill>
                <a:cs typeface="B Nazanin" pitchFamily="2" charset="-78"/>
              </a:rPr>
              <a:t>b</a:t>
            </a:r>
            <a:r>
              <a:rPr lang="fa-IR" sz="1400" b="1" dirty="0" smtClean="0">
                <a:solidFill>
                  <a:srgbClr val="C00000"/>
                </a:solidFill>
                <a:cs typeface="B Nazanin" pitchFamily="2" charset="-78"/>
              </a:rPr>
              <a:t>، جر</a:t>
            </a:r>
            <a:r>
              <a:rPr lang="ar-SA" sz="1400" b="1" dirty="0" smtClean="0">
                <a:solidFill>
                  <a:srgbClr val="C00000"/>
                </a:solidFill>
                <a:cs typeface="B Nazanin" pitchFamily="2" charset="-78"/>
              </a:rPr>
              <a:t>ي</a:t>
            </a:r>
            <a:r>
              <a:rPr lang="fa-IR" sz="1400" b="1" dirty="0" smtClean="0">
                <a:solidFill>
                  <a:srgbClr val="C00000"/>
                </a:solidFill>
                <a:cs typeface="B Nazanin" pitchFamily="2" charset="-78"/>
              </a:rPr>
              <a:t>ان اتصال کوتاه </a:t>
            </a:r>
            <a:r>
              <a:rPr lang="en-ZW" sz="1400" b="1" dirty="0" err="1" smtClean="0">
                <a:solidFill>
                  <a:srgbClr val="C00000"/>
                </a:solidFill>
                <a:cs typeface="B Nazanin" pitchFamily="2" charset="-78"/>
              </a:rPr>
              <a:t>I</a:t>
            </a:r>
            <a:r>
              <a:rPr lang="en-ZW" sz="1400" b="1" baseline="-25000" dirty="0" err="1" smtClean="0">
                <a:solidFill>
                  <a:srgbClr val="C00000"/>
                </a:solidFill>
                <a:cs typeface="B Nazanin" pitchFamily="2" charset="-78"/>
              </a:rPr>
              <a:t>Sc</a:t>
            </a:r>
            <a:r>
              <a:rPr lang="fa-IR" sz="1400" b="1" dirty="0" smtClean="0">
                <a:solidFill>
                  <a:srgbClr val="C00000"/>
                </a:solidFill>
                <a:cs typeface="B Nazanin" pitchFamily="2" charset="-78"/>
              </a:rPr>
              <a:t> محاسبه م</a:t>
            </a:r>
            <a:r>
              <a:rPr lang="ar-SA" sz="1400" b="1" dirty="0" smtClean="0">
                <a:solidFill>
                  <a:srgbClr val="C00000"/>
                </a:solidFill>
                <a:cs typeface="B Nazanin" pitchFamily="2" charset="-78"/>
              </a:rPr>
              <a:t>ي</a:t>
            </a:r>
            <a:r>
              <a:rPr lang="fa-IR" sz="1400" b="1" dirty="0" smtClean="0">
                <a:solidFill>
                  <a:srgbClr val="C00000"/>
                </a:solidFill>
                <a:cs typeface="B Nazanin" pitchFamily="2" charset="-78"/>
              </a:rPr>
              <a:t>شود.</a:t>
            </a:r>
            <a:endParaRPr lang="en-US" sz="1400" b="1" dirty="0" smtClean="0">
              <a:solidFill>
                <a:srgbClr val="C00000"/>
              </a:solidFill>
              <a:cs typeface="B Nazanin" pitchFamily="2" charset="-78"/>
            </a:endParaRPr>
          </a:p>
        </p:txBody>
      </p:sp>
      <p:graphicFrame>
        <p:nvGraphicFramePr>
          <p:cNvPr id="11269" name="Object 19"/>
          <p:cNvGraphicFramePr>
            <a:graphicFrameLocks noChangeAspect="1"/>
          </p:cNvGraphicFramePr>
          <p:nvPr/>
        </p:nvGraphicFramePr>
        <p:xfrm>
          <a:off x="3962400" y="2971800"/>
          <a:ext cx="973138" cy="1571625"/>
        </p:xfrm>
        <a:graphic>
          <a:graphicData uri="http://schemas.openxmlformats.org/presentationml/2006/ole">
            <p:oleObj spid="_x0000_s11269" name="Equation" r:id="rId8" imgW="558720" imgH="901440" progId="Equation.DSMT4">
              <p:embed/>
            </p:oleObj>
          </a:graphicData>
        </a:graphic>
      </p:graphicFrame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>
          <a:xfrm>
            <a:off x="8534400" y="6400800"/>
            <a:ext cx="533400" cy="365125"/>
          </a:xfrm>
        </p:spPr>
        <p:txBody>
          <a:bodyPr/>
          <a:lstStyle/>
          <a:p>
            <a:pPr>
              <a:defRPr/>
            </a:pPr>
            <a:fld id="{C67D56B5-261F-43F9-B80A-6D0D5466F5D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3810000" y="2667000"/>
            <a:ext cx="1295400" cy="205740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5" grpId="0"/>
      <p:bldP spid="11276" grpId="0"/>
      <p:bldP spid="27" grpId="0"/>
      <p:bldP spid="28" grpId="0"/>
      <p:bldP spid="3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>
          <a:xfrm>
            <a:off x="4800600" y="228600"/>
            <a:ext cx="4343400" cy="685800"/>
          </a:xfrm>
        </p:spPr>
        <p:txBody>
          <a:bodyPr>
            <a:normAutofit/>
          </a:bodyPr>
          <a:lstStyle/>
          <a:p>
            <a:pPr algn="r" rtl="1"/>
            <a:r>
              <a:rPr lang="fa-IR" sz="2000" b="1" dirty="0" smtClean="0">
                <a:solidFill>
                  <a:srgbClr val="FF0000"/>
                </a:solidFill>
                <a:cs typeface="B Nazanin" pitchFamily="2" charset="-78"/>
              </a:rPr>
              <a:t>مثال: </a:t>
            </a:r>
            <a:r>
              <a:rPr lang="fa-IR" sz="2000" b="1" dirty="0" smtClean="0">
                <a:cs typeface="B Nazanin" pitchFamily="2" charset="-78"/>
              </a:rPr>
              <a:t>مدار معادل تونن مدار ز</a:t>
            </a:r>
            <a:r>
              <a:rPr lang="ar-SA" sz="2000" b="1" dirty="0" smtClean="0">
                <a:cs typeface="B Nazanin" pitchFamily="2" charset="-78"/>
              </a:rPr>
              <a:t>ي</a:t>
            </a:r>
            <a:r>
              <a:rPr lang="fa-IR" sz="2000" b="1" dirty="0" smtClean="0">
                <a:cs typeface="B Nazanin" pitchFamily="2" charset="-78"/>
              </a:rPr>
              <a:t>ر را بدست آور</a:t>
            </a:r>
            <a:r>
              <a:rPr lang="ar-SA" sz="2000" b="1" dirty="0" smtClean="0">
                <a:cs typeface="B Nazanin" pitchFamily="2" charset="-78"/>
              </a:rPr>
              <a:t>ي</a:t>
            </a:r>
            <a:r>
              <a:rPr lang="fa-IR" sz="2000" b="1" dirty="0" smtClean="0">
                <a:cs typeface="B Nazanin" pitchFamily="2" charset="-78"/>
              </a:rPr>
              <a:t>د. </a:t>
            </a:r>
            <a:endParaRPr lang="en-US" sz="2000" b="1" dirty="0" smtClean="0">
              <a:cs typeface="B Nazanin" pitchFamily="2" charset="-78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295400" y="1981200"/>
            <a:ext cx="7848600" cy="533400"/>
          </a:xfrm>
        </p:spPr>
        <p:txBody>
          <a:bodyPr>
            <a:normAutofit/>
          </a:bodyPr>
          <a:lstStyle/>
          <a:p>
            <a:pPr algn="r" rtl="1" eaLnBrk="1" hangingPunct="1">
              <a:buNone/>
            </a:pPr>
            <a:r>
              <a:rPr lang="fa-IR" sz="2400" dirty="0" smtClean="0">
                <a:solidFill>
                  <a:srgbClr val="0000FF"/>
                </a:solidFill>
                <a:cs typeface="B Nazanin" pitchFamily="2" charset="-78"/>
              </a:rPr>
              <a:t>برا</a:t>
            </a:r>
            <a:r>
              <a:rPr lang="ar-SA" sz="2400" dirty="0" smtClean="0">
                <a:solidFill>
                  <a:srgbClr val="0000FF"/>
                </a:solidFill>
                <a:cs typeface="B Nazanin" pitchFamily="2" charset="-78"/>
              </a:rPr>
              <a:t>ي</a:t>
            </a:r>
            <a:r>
              <a:rPr lang="fa-IR" sz="2400" dirty="0" smtClean="0">
                <a:solidFill>
                  <a:srgbClr val="0000FF"/>
                </a:solidFill>
                <a:cs typeface="B Nazanin" pitchFamily="2" charset="-78"/>
              </a:rPr>
              <a:t> حل مسأله از اصل جمع آثار استفاده م</a:t>
            </a:r>
            <a:r>
              <a:rPr lang="ar-SA" sz="2400" dirty="0" smtClean="0">
                <a:solidFill>
                  <a:srgbClr val="0000FF"/>
                </a:solidFill>
                <a:cs typeface="B Nazanin" pitchFamily="2" charset="-78"/>
              </a:rPr>
              <a:t>ي</a:t>
            </a:r>
            <a:r>
              <a:rPr lang="fa-IR" sz="2400" dirty="0" smtClean="0">
                <a:solidFill>
                  <a:srgbClr val="0000FF"/>
                </a:solidFill>
                <a:cs typeface="B Nazanin" pitchFamily="2" charset="-78"/>
              </a:rPr>
              <a:t>‌کن</a:t>
            </a:r>
            <a:r>
              <a:rPr lang="ar-SA" sz="2400" dirty="0" smtClean="0">
                <a:solidFill>
                  <a:srgbClr val="0000FF"/>
                </a:solidFill>
                <a:cs typeface="B Nazanin" pitchFamily="2" charset="-78"/>
              </a:rPr>
              <a:t>ي</a:t>
            </a:r>
            <a:r>
              <a:rPr lang="fa-IR" sz="2400" dirty="0" smtClean="0">
                <a:solidFill>
                  <a:srgbClr val="0000FF"/>
                </a:solidFill>
                <a:cs typeface="B Nazanin" pitchFamily="2" charset="-78"/>
              </a:rPr>
              <a:t>م:</a:t>
            </a:r>
            <a:endParaRPr lang="en-US" sz="2400" dirty="0" smtClean="0">
              <a:solidFill>
                <a:srgbClr val="0000FF"/>
              </a:solidFill>
              <a:cs typeface="B Nazanin" pitchFamily="2" charset="-78"/>
            </a:endParaRPr>
          </a:p>
        </p:txBody>
      </p:sp>
      <p:graphicFrame>
        <p:nvGraphicFramePr>
          <p:cNvPr id="12290" name="Object 7"/>
          <p:cNvGraphicFramePr>
            <a:graphicFrameLocks noChangeAspect="1"/>
          </p:cNvGraphicFramePr>
          <p:nvPr>
            <p:ph sz="half" idx="2"/>
          </p:nvPr>
        </p:nvGraphicFramePr>
        <p:xfrm>
          <a:off x="76200" y="76200"/>
          <a:ext cx="4468813" cy="1408113"/>
        </p:xfrm>
        <a:graphic>
          <a:graphicData uri="http://schemas.openxmlformats.org/presentationml/2006/ole">
            <p:oleObj spid="_x0000_s12290" name="Visio" r:id="rId4" imgW="3114751" imgH="980542" progId="Visio.Drawing.11">
              <p:embed/>
            </p:oleObj>
          </a:graphicData>
        </a:graphic>
      </p:graphicFrame>
      <p:pic>
        <p:nvPicPr>
          <p:cNvPr id="6" name="Picture 12" descr="thevevin-ex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0" y="2971800"/>
            <a:ext cx="4291013" cy="1346200"/>
          </a:xfrm>
          <a:prstGeom prst="rect">
            <a:avLst/>
          </a:prstGeom>
          <a:noFill/>
        </p:spPr>
      </p:pic>
      <p:pic>
        <p:nvPicPr>
          <p:cNvPr id="7" name="Picture 13" descr="thevevin-exa_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4864484" y="2971800"/>
            <a:ext cx="4158967" cy="1465263"/>
          </a:xfrm>
          <a:prstGeom prst="rect">
            <a:avLst/>
          </a:prstGeom>
          <a:noFill/>
        </p:spPr>
      </p:pic>
      <p:graphicFrame>
        <p:nvGraphicFramePr>
          <p:cNvPr id="12291" name="Object 19"/>
          <p:cNvGraphicFramePr>
            <a:graphicFrameLocks noChangeAspect="1"/>
          </p:cNvGraphicFramePr>
          <p:nvPr/>
        </p:nvGraphicFramePr>
        <p:xfrm>
          <a:off x="762000" y="4419600"/>
          <a:ext cx="2676525" cy="685800"/>
        </p:xfrm>
        <a:graphic>
          <a:graphicData uri="http://schemas.openxmlformats.org/presentationml/2006/ole">
            <p:oleObj spid="_x0000_s12291" name="Equation" r:id="rId7" imgW="1536480" imgH="393480" progId="Equation.DSMT4">
              <p:embed/>
            </p:oleObj>
          </a:graphicData>
        </a:graphic>
      </p:graphicFrame>
      <p:graphicFrame>
        <p:nvGraphicFramePr>
          <p:cNvPr id="2" name="Object 19"/>
          <p:cNvGraphicFramePr>
            <a:graphicFrameLocks noChangeAspect="1"/>
          </p:cNvGraphicFramePr>
          <p:nvPr/>
        </p:nvGraphicFramePr>
        <p:xfrm>
          <a:off x="5551488" y="4595813"/>
          <a:ext cx="2698750" cy="485775"/>
        </p:xfrm>
        <a:graphic>
          <a:graphicData uri="http://schemas.openxmlformats.org/presentationml/2006/ole">
            <p:oleObj spid="_x0000_s12292" name="Equation" r:id="rId8" imgW="1549080" imgH="279360" progId="Equation.DSMT4">
              <p:embed/>
            </p:oleObj>
          </a:graphicData>
        </a:graphic>
      </p:graphicFrame>
      <p:graphicFrame>
        <p:nvGraphicFramePr>
          <p:cNvPr id="3" name="Object 19"/>
          <p:cNvGraphicFramePr>
            <a:graphicFrameLocks noChangeAspect="1"/>
          </p:cNvGraphicFramePr>
          <p:nvPr/>
        </p:nvGraphicFramePr>
        <p:xfrm>
          <a:off x="3429000" y="5867400"/>
          <a:ext cx="2478088" cy="398463"/>
        </p:xfrm>
        <a:graphic>
          <a:graphicData uri="http://schemas.openxmlformats.org/presentationml/2006/ole">
            <p:oleObj spid="_x0000_s12293" name="Equation" r:id="rId9" imgW="1422360" imgH="228600" progId="Equation.DSMT4">
              <p:embed/>
            </p:oleObj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7D56B5-261F-43F9-B80A-6D0D5466F5D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124200" y="5791200"/>
            <a:ext cx="29718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76200"/>
            <a:ext cx="9144000" cy="457200"/>
          </a:xfrm>
          <a:noFill/>
        </p:spPr>
        <p:txBody>
          <a:bodyPr>
            <a:normAutofit/>
          </a:bodyPr>
          <a:lstStyle/>
          <a:p>
            <a:pPr algn="r" rtl="1" eaLnBrk="1" hangingPunct="1">
              <a:buNone/>
            </a:pPr>
            <a:r>
              <a:rPr lang="fa-IR" sz="1800" b="1" dirty="0" smtClean="0">
                <a:solidFill>
                  <a:srgbClr val="0000FF"/>
                </a:solidFill>
                <a:cs typeface="B Nazanin" pitchFamily="2" charset="-78"/>
              </a:rPr>
              <a:t>حال با فرض اتصال کوتاه بودن ترم</a:t>
            </a:r>
            <a:r>
              <a:rPr lang="ar-SA" sz="1800" b="1" dirty="0" smtClean="0">
                <a:solidFill>
                  <a:srgbClr val="0000FF"/>
                </a:solidFill>
                <a:cs typeface="B Nazanin" pitchFamily="2" charset="-78"/>
              </a:rPr>
              <a:t>ي</a:t>
            </a:r>
            <a:r>
              <a:rPr lang="fa-IR" sz="1800" b="1" dirty="0" smtClean="0">
                <a:solidFill>
                  <a:srgbClr val="0000FF"/>
                </a:solidFill>
                <a:cs typeface="B Nazanin" pitchFamily="2" charset="-78"/>
              </a:rPr>
              <a:t>نالها</a:t>
            </a:r>
            <a:r>
              <a:rPr lang="ar-SA" sz="1800" b="1" dirty="0" smtClean="0">
                <a:solidFill>
                  <a:srgbClr val="0000FF"/>
                </a:solidFill>
                <a:cs typeface="B Nazanin" pitchFamily="2" charset="-78"/>
              </a:rPr>
              <a:t>ي</a:t>
            </a:r>
            <a:r>
              <a:rPr lang="fa-IR" sz="1800" b="1" dirty="0" smtClean="0">
                <a:solidFill>
                  <a:srgbClr val="0000FF"/>
                </a:solidFill>
                <a:cs typeface="B Nazanin" pitchFamily="2" charset="-78"/>
              </a:rPr>
              <a:t> </a:t>
            </a:r>
            <a:r>
              <a:rPr lang="en-ZW" sz="1800" b="1" dirty="0" smtClean="0">
                <a:solidFill>
                  <a:srgbClr val="0000FF"/>
                </a:solidFill>
                <a:cs typeface="B Nazanin" pitchFamily="2" charset="-78"/>
              </a:rPr>
              <a:t>a</a:t>
            </a:r>
            <a:r>
              <a:rPr lang="fa-IR" sz="1800" b="1" dirty="0" smtClean="0">
                <a:solidFill>
                  <a:srgbClr val="0000FF"/>
                </a:solidFill>
                <a:cs typeface="B Nazanin" pitchFamily="2" charset="-78"/>
              </a:rPr>
              <a:t> و </a:t>
            </a:r>
            <a:r>
              <a:rPr lang="en-ZW" sz="1800" b="1" dirty="0" smtClean="0">
                <a:solidFill>
                  <a:srgbClr val="0000FF"/>
                </a:solidFill>
                <a:cs typeface="B Nazanin" pitchFamily="2" charset="-78"/>
              </a:rPr>
              <a:t>b</a:t>
            </a:r>
            <a:r>
              <a:rPr lang="fa-IR" sz="1800" b="1" dirty="0" smtClean="0">
                <a:solidFill>
                  <a:srgbClr val="0000FF"/>
                </a:solidFill>
                <a:cs typeface="B Nazanin" pitchFamily="2" charset="-78"/>
              </a:rPr>
              <a:t> مقدار جر</a:t>
            </a:r>
            <a:r>
              <a:rPr lang="ar-SA" sz="1800" b="1" dirty="0" smtClean="0">
                <a:solidFill>
                  <a:srgbClr val="0000FF"/>
                </a:solidFill>
                <a:cs typeface="B Nazanin" pitchFamily="2" charset="-78"/>
              </a:rPr>
              <a:t>ي</a:t>
            </a:r>
            <a:r>
              <a:rPr lang="fa-IR" sz="1800" b="1" dirty="0" smtClean="0">
                <a:solidFill>
                  <a:srgbClr val="0000FF"/>
                </a:solidFill>
                <a:cs typeface="B Nazanin" pitchFamily="2" charset="-78"/>
              </a:rPr>
              <a:t>ان اتصال کوتاه به روش جمع آثار محاسبه م</a:t>
            </a:r>
            <a:r>
              <a:rPr lang="ar-SA" sz="1800" b="1" dirty="0" smtClean="0">
                <a:solidFill>
                  <a:srgbClr val="0000FF"/>
                </a:solidFill>
                <a:cs typeface="B Nazanin" pitchFamily="2" charset="-78"/>
              </a:rPr>
              <a:t>ي</a:t>
            </a:r>
            <a:r>
              <a:rPr lang="fa-IR" sz="1800" b="1" dirty="0" smtClean="0">
                <a:solidFill>
                  <a:srgbClr val="0000FF"/>
                </a:solidFill>
                <a:cs typeface="B Nazanin" pitchFamily="2" charset="-78"/>
              </a:rPr>
              <a:t>‌شود:</a:t>
            </a:r>
            <a:endParaRPr lang="en-US" sz="1800" b="1" dirty="0" smtClean="0">
              <a:solidFill>
                <a:srgbClr val="0000FF"/>
              </a:solidFill>
              <a:cs typeface="B Nazanin" pitchFamily="2" charset="-78"/>
            </a:endParaRPr>
          </a:p>
        </p:txBody>
      </p:sp>
      <p:pic>
        <p:nvPicPr>
          <p:cNvPr id="115717" name="Picture 4" descr="thevevin-exa_1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1" y="457200"/>
            <a:ext cx="4343400" cy="1255115"/>
          </a:xfrm>
          <a:noFill/>
        </p:spPr>
      </p:pic>
      <p:pic>
        <p:nvPicPr>
          <p:cNvPr id="638977" name="Picture 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" y="3581400"/>
            <a:ext cx="3505200" cy="1185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38978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1981200"/>
            <a:ext cx="4038600" cy="1152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38979" name="Object 19"/>
          <p:cNvGraphicFramePr>
            <a:graphicFrameLocks noChangeAspect="1"/>
          </p:cNvGraphicFramePr>
          <p:nvPr/>
        </p:nvGraphicFramePr>
        <p:xfrm>
          <a:off x="5029200" y="1981200"/>
          <a:ext cx="3129574" cy="1143000"/>
        </p:xfrm>
        <a:graphic>
          <a:graphicData uri="http://schemas.openxmlformats.org/presentationml/2006/ole">
            <p:oleObj spid="_x0000_s638979" name="Equation" r:id="rId7" imgW="1981080" imgH="723600" progId="Equation.DSMT4">
              <p:embed/>
            </p:oleObj>
          </a:graphicData>
        </a:graphic>
      </p:graphicFrame>
      <p:graphicFrame>
        <p:nvGraphicFramePr>
          <p:cNvPr id="638980" name="Object 19"/>
          <p:cNvGraphicFramePr>
            <a:graphicFrameLocks noChangeAspect="1"/>
          </p:cNvGraphicFramePr>
          <p:nvPr/>
        </p:nvGraphicFramePr>
        <p:xfrm>
          <a:off x="5029200" y="3884612"/>
          <a:ext cx="3239112" cy="763588"/>
        </p:xfrm>
        <a:graphic>
          <a:graphicData uri="http://schemas.openxmlformats.org/presentationml/2006/ole">
            <p:oleObj spid="_x0000_s638980" name="Equation" r:id="rId8" imgW="2044440" imgH="482400" progId="Equation.DSMT4">
              <p:embed/>
            </p:oleObj>
          </a:graphicData>
        </a:graphic>
      </p:graphicFrame>
      <p:graphicFrame>
        <p:nvGraphicFramePr>
          <p:cNvPr id="638981" name="Object 19"/>
          <p:cNvGraphicFramePr>
            <a:graphicFrameLocks noChangeAspect="1"/>
          </p:cNvGraphicFramePr>
          <p:nvPr/>
        </p:nvGraphicFramePr>
        <p:xfrm>
          <a:off x="381000" y="5105400"/>
          <a:ext cx="2368550" cy="1616075"/>
        </p:xfrm>
        <a:graphic>
          <a:graphicData uri="http://schemas.openxmlformats.org/presentationml/2006/ole">
            <p:oleObj spid="_x0000_s638981" name="Equation" r:id="rId9" imgW="1358640" imgH="927000" progId="Equation.DSMT4">
              <p:embed/>
            </p:oleObj>
          </a:graphicData>
        </a:graphic>
      </p:graphicFrame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>
          <a:xfrm>
            <a:off x="4038600" y="4953000"/>
            <a:ext cx="2743200" cy="1727496"/>
          </a:xfrm>
          <a:prstGeom prst="rect">
            <a:avLst/>
          </a:prstGeom>
          <a:noFill/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CBE791-883D-4F65-9858-ACCD409394D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3200400" y="5334000"/>
            <a:ext cx="457200" cy="114300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304800" y="4953000"/>
            <a:ext cx="2514600" cy="1828800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5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8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38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38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38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38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Rectangle 2"/>
          <p:cNvSpPr>
            <a:spLocks noGrp="1" noChangeArrowheads="1"/>
          </p:cNvSpPr>
          <p:nvPr>
            <p:ph type="title"/>
          </p:nvPr>
        </p:nvSpPr>
        <p:spPr>
          <a:xfrm>
            <a:off x="5257800" y="76200"/>
            <a:ext cx="3886200" cy="533400"/>
          </a:xfrm>
          <a:noFill/>
        </p:spPr>
        <p:txBody>
          <a:bodyPr>
            <a:normAutofit/>
          </a:bodyPr>
          <a:lstStyle/>
          <a:p>
            <a:pPr algn="r" rtl="1" eaLnBrk="1" hangingPunct="1"/>
            <a:r>
              <a:rPr lang="fa-IR" sz="2000" b="1" dirty="0" smtClean="0">
                <a:solidFill>
                  <a:srgbClr val="009900"/>
                </a:solidFill>
                <a:cs typeface="B Nazanin" pitchFamily="2" charset="-78"/>
              </a:rPr>
              <a:t>روش دوم محاسبه مدارمعادل تونن</a:t>
            </a:r>
            <a:endParaRPr lang="en-US" sz="2000" b="1" dirty="0" smtClean="0">
              <a:solidFill>
                <a:srgbClr val="009900"/>
              </a:solidFill>
              <a:cs typeface="B Nazanin" pitchFamily="2" charset="-78"/>
            </a:endParaRPr>
          </a:p>
        </p:txBody>
      </p:sp>
      <p:sp>
        <p:nvSpPr>
          <p:cNvPr id="117764" name="Rectangle 3"/>
          <p:cNvSpPr>
            <a:spLocks noGrp="1" noChangeArrowheads="1"/>
          </p:cNvSpPr>
          <p:nvPr>
            <p:ph idx="1"/>
          </p:nvPr>
        </p:nvSpPr>
        <p:spPr>
          <a:xfrm>
            <a:off x="0" y="838200"/>
            <a:ext cx="9144000" cy="1752600"/>
          </a:xfrm>
          <a:noFill/>
        </p:spPr>
        <p:txBody>
          <a:bodyPr>
            <a:normAutofit lnSpcReduction="10000"/>
          </a:bodyPr>
          <a:lstStyle/>
          <a:p>
            <a:pPr algn="r" rtl="1" eaLnBrk="1" hangingPunct="1"/>
            <a:r>
              <a:rPr lang="fa-IR" sz="1800" b="1" dirty="0" smtClean="0">
                <a:cs typeface="B Nazanin" pitchFamily="2" charset="-78"/>
              </a:rPr>
              <a:t>روش قبلی، طولانی و پیچیده می باشد و معمولا از آن استفاده نمیشود.</a:t>
            </a:r>
          </a:p>
          <a:p>
            <a:pPr algn="r" rtl="1" eaLnBrk="1" hangingPunct="1"/>
            <a:r>
              <a:rPr lang="fa-IR" sz="1800" b="1" dirty="0" smtClean="0">
                <a:solidFill>
                  <a:srgbClr val="C00000"/>
                </a:solidFill>
                <a:cs typeface="B Nazanin" pitchFamily="2" charset="-78"/>
              </a:rPr>
              <a:t>برا</a:t>
            </a:r>
            <a:r>
              <a:rPr lang="ar-SA" sz="1800" b="1" dirty="0" smtClean="0">
                <a:solidFill>
                  <a:srgbClr val="C00000"/>
                </a:solidFill>
                <a:cs typeface="B Nazanin" pitchFamily="2" charset="-78"/>
              </a:rPr>
              <a:t>ي</a:t>
            </a:r>
            <a:r>
              <a:rPr lang="fa-IR" sz="1800" b="1" dirty="0" smtClean="0">
                <a:solidFill>
                  <a:srgbClr val="C00000"/>
                </a:solidFill>
                <a:cs typeface="B Nazanin" pitchFamily="2" charset="-78"/>
              </a:rPr>
              <a:t> بدست آوردن مقاومت تونن م</a:t>
            </a:r>
            <a:r>
              <a:rPr lang="ar-SA" sz="1800" b="1" dirty="0" smtClean="0">
                <a:solidFill>
                  <a:srgbClr val="C00000"/>
                </a:solidFill>
                <a:cs typeface="B Nazanin" pitchFamily="2" charset="-78"/>
              </a:rPr>
              <a:t>ي</a:t>
            </a:r>
            <a:r>
              <a:rPr lang="fa-IR" sz="1800" b="1" dirty="0" smtClean="0">
                <a:solidFill>
                  <a:srgbClr val="C00000"/>
                </a:solidFill>
                <a:cs typeface="B Nazanin" pitchFamily="2" charset="-78"/>
              </a:rPr>
              <a:t> توان به ا</a:t>
            </a:r>
            <a:r>
              <a:rPr lang="ar-SA" sz="1800" b="1" dirty="0" smtClean="0">
                <a:solidFill>
                  <a:srgbClr val="C00000"/>
                </a:solidFill>
                <a:cs typeface="B Nazanin" pitchFamily="2" charset="-78"/>
              </a:rPr>
              <a:t>ي</a:t>
            </a:r>
            <a:r>
              <a:rPr lang="fa-IR" sz="1800" b="1" dirty="0" smtClean="0">
                <a:solidFill>
                  <a:srgbClr val="C00000"/>
                </a:solidFill>
                <a:cs typeface="B Nazanin" pitchFamily="2" charset="-78"/>
              </a:rPr>
              <a:t>نصورت عمل کرد که ابتدا تمام منابع ولتاژ و جر</a:t>
            </a:r>
            <a:r>
              <a:rPr lang="ar-SA" sz="1800" b="1" dirty="0" smtClean="0">
                <a:solidFill>
                  <a:srgbClr val="C00000"/>
                </a:solidFill>
                <a:cs typeface="B Nazanin" pitchFamily="2" charset="-78"/>
              </a:rPr>
              <a:t>ي</a:t>
            </a:r>
            <a:r>
              <a:rPr lang="fa-IR" sz="1800" b="1" dirty="0" smtClean="0">
                <a:solidFill>
                  <a:srgbClr val="C00000"/>
                </a:solidFill>
                <a:cs typeface="B Nazanin" pitchFamily="2" charset="-78"/>
              </a:rPr>
              <a:t>ان مستقل را صفر کرده و مقاومت معادل د</a:t>
            </a:r>
            <a:r>
              <a:rPr lang="ar-SA" sz="1800" b="1" dirty="0" smtClean="0">
                <a:solidFill>
                  <a:srgbClr val="C00000"/>
                </a:solidFill>
                <a:cs typeface="B Nazanin" pitchFamily="2" charset="-78"/>
              </a:rPr>
              <a:t>ي</a:t>
            </a:r>
            <a:r>
              <a:rPr lang="fa-IR" sz="1800" b="1" dirty="0" smtClean="0">
                <a:solidFill>
                  <a:srgbClr val="C00000"/>
                </a:solidFill>
                <a:cs typeface="B Nazanin" pitchFamily="2" charset="-78"/>
              </a:rPr>
              <a:t>ده شده از دو سر </a:t>
            </a:r>
            <a:r>
              <a:rPr lang="en-ZW" sz="1800" b="1" dirty="0" smtClean="0">
                <a:solidFill>
                  <a:srgbClr val="C00000"/>
                </a:solidFill>
                <a:cs typeface="B Nazanin" pitchFamily="2" charset="-78"/>
              </a:rPr>
              <a:t>a</a:t>
            </a:r>
            <a:r>
              <a:rPr lang="fa-IR" sz="1800" b="1" dirty="0" smtClean="0">
                <a:solidFill>
                  <a:srgbClr val="C00000"/>
                </a:solidFill>
                <a:cs typeface="B Nazanin" pitchFamily="2" charset="-78"/>
              </a:rPr>
              <a:t> و</a:t>
            </a:r>
            <a:r>
              <a:rPr lang="en-ZW" sz="1800" b="1" dirty="0" smtClean="0">
                <a:solidFill>
                  <a:srgbClr val="C00000"/>
                </a:solidFill>
                <a:cs typeface="B Nazanin" pitchFamily="2" charset="-78"/>
              </a:rPr>
              <a:t>b</a:t>
            </a:r>
            <a:r>
              <a:rPr lang="fa-IR" sz="1800" b="1" dirty="0" smtClean="0">
                <a:solidFill>
                  <a:srgbClr val="C00000"/>
                </a:solidFill>
                <a:cs typeface="B Nazanin" pitchFamily="2" charset="-78"/>
              </a:rPr>
              <a:t> محاسبه م</a:t>
            </a:r>
            <a:r>
              <a:rPr lang="ar-SA" sz="1800" b="1" dirty="0" smtClean="0">
                <a:solidFill>
                  <a:srgbClr val="C00000"/>
                </a:solidFill>
                <a:cs typeface="B Nazanin" pitchFamily="2" charset="-78"/>
              </a:rPr>
              <a:t>ي</a:t>
            </a:r>
            <a:r>
              <a:rPr lang="fa-IR" sz="1800" b="1" dirty="0" smtClean="0">
                <a:solidFill>
                  <a:srgbClr val="C00000"/>
                </a:solidFill>
                <a:cs typeface="B Nazanin" pitchFamily="2" charset="-78"/>
              </a:rPr>
              <a:t>شود. ا</a:t>
            </a:r>
            <a:r>
              <a:rPr lang="ar-SA" sz="1800" b="1" dirty="0" smtClean="0">
                <a:solidFill>
                  <a:srgbClr val="C00000"/>
                </a:solidFill>
                <a:cs typeface="B Nazanin" pitchFamily="2" charset="-78"/>
              </a:rPr>
              <a:t>ي</a:t>
            </a:r>
            <a:r>
              <a:rPr lang="fa-IR" sz="1800" b="1" dirty="0" smtClean="0">
                <a:solidFill>
                  <a:srgbClr val="C00000"/>
                </a:solidFill>
                <a:cs typeface="B Nazanin" pitchFamily="2" charset="-78"/>
              </a:rPr>
              <a:t>ن مقاومت همان مقاومت معادل تونن </a:t>
            </a:r>
            <a:r>
              <a:rPr lang="en-ZW" sz="1800" b="1" dirty="0" err="1" smtClean="0">
                <a:solidFill>
                  <a:srgbClr val="C00000"/>
                </a:solidFill>
                <a:cs typeface="B Nazanin" pitchFamily="2" charset="-78"/>
              </a:rPr>
              <a:t>R</a:t>
            </a:r>
            <a:r>
              <a:rPr lang="en-ZW" sz="1800" b="1" baseline="-25000" dirty="0" err="1" smtClean="0">
                <a:solidFill>
                  <a:srgbClr val="C00000"/>
                </a:solidFill>
                <a:cs typeface="B Nazanin" pitchFamily="2" charset="-78"/>
              </a:rPr>
              <a:t>Th</a:t>
            </a:r>
            <a:r>
              <a:rPr lang="fa-IR" sz="1800" b="1" dirty="0" smtClean="0">
                <a:solidFill>
                  <a:srgbClr val="C00000"/>
                </a:solidFill>
                <a:cs typeface="B Nazanin" pitchFamily="2" charset="-78"/>
              </a:rPr>
              <a:t> م</a:t>
            </a:r>
            <a:r>
              <a:rPr lang="ar-SA" sz="1800" b="1" dirty="0" smtClean="0">
                <a:solidFill>
                  <a:srgbClr val="C00000"/>
                </a:solidFill>
                <a:cs typeface="B Nazanin" pitchFamily="2" charset="-78"/>
              </a:rPr>
              <a:t>ي</a:t>
            </a:r>
            <a:r>
              <a:rPr lang="fa-IR" sz="1800" b="1" dirty="0" smtClean="0">
                <a:solidFill>
                  <a:srgbClr val="C00000"/>
                </a:solidFill>
                <a:cs typeface="B Nazanin" pitchFamily="2" charset="-78"/>
              </a:rPr>
              <a:t>باشد.</a:t>
            </a:r>
          </a:p>
          <a:p>
            <a:pPr algn="r" rtl="1" eaLnBrk="1" hangingPunct="1"/>
            <a:r>
              <a:rPr lang="fa-IR" sz="1800" b="1" dirty="0" smtClean="0">
                <a:solidFill>
                  <a:srgbClr val="0000FF"/>
                </a:solidFill>
                <a:cs typeface="B Nazanin" pitchFamily="2" charset="-78"/>
              </a:rPr>
              <a:t>مقدار ولتاژ منبع ولتاژ معادل تونن </a:t>
            </a:r>
            <a:r>
              <a:rPr lang="en-ZW" sz="1800" b="1" dirty="0" err="1" smtClean="0">
                <a:solidFill>
                  <a:srgbClr val="0000FF"/>
                </a:solidFill>
                <a:cs typeface="B Nazanin" pitchFamily="2" charset="-78"/>
              </a:rPr>
              <a:t>V</a:t>
            </a:r>
            <a:r>
              <a:rPr lang="en-ZW" sz="1800" b="1" baseline="-25000" dirty="0" err="1" smtClean="0">
                <a:solidFill>
                  <a:srgbClr val="0000FF"/>
                </a:solidFill>
                <a:cs typeface="B Nazanin" pitchFamily="2" charset="-78"/>
              </a:rPr>
              <a:t>Th</a:t>
            </a:r>
            <a:r>
              <a:rPr lang="fa-IR" sz="1800" b="1" baseline="-25000" dirty="0" smtClean="0">
                <a:solidFill>
                  <a:srgbClr val="0000FF"/>
                </a:solidFill>
                <a:cs typeface="B Nazanin" pitchFamily="2" charset="-78"/>
              </a:rPr>
              <a:t> </a:t>
            </a:r>
            <a:r>
              <a:rPr lang="fa-IR" sz="1800" b="1" dirty="0" smtClean="0">
                <a:solidFill>
                  <a:srgbClr val="0000FF"/>
                </a:solidFill>
                <a:cs typeface="B Nazanin" pitchFamily="2" charset="-78"/>
              </a:rPr>
              <a:t>مشابه حالت قبل محاسبه م</a:t>
            </a:r>
            <a:r>
              <a:rPr lang="ar-SA" sz="1800" b="1" dirty="0" smtClean="0">
                <a:solidFill>
                  <a:srgbClr val="0000FF"/>
                </a:solidFill>
                <a:cs typeface="B Nazanin" pitchFamily="2" charset="-78"/>
              </a:rPr>
              <a:t>ي</a:t>
            </a:r>
            <a:r>
              <a:rPr lang="fa-IR" sz="1800" b="1" dirty="0" smtClean="0">
                <a:solidFill>
                  <a:srgbClr val="0000FF"/>
                </a:solidFill>
                <a:cs typeface="B Nazanin" pitchFamily="2" charset="-78"/>
              </a:rPr>
              <a:t>شود و همان </a:t>
            </a:r>
            <a:r>
              <a:rPr lang="en-ZW" sz="1800" b="1" dirty="0" err="1" smtClean="0">
                <a:solidFill>
                  <a:srgbClr val="0000FF"/>
                </a:solidFill>
                <a:cs typeface="B Nazanin" pitchFamily="2" charset="-78"/>
              </a:rPr>
              <a:t>V</a:t>
            </a:r>
            <a:r>
              <a:rPr lang="en-ZW" sz="1800" b="1" baseline="-25000" dirty="0" err="1" smtClean="0">
                <a:solidFill>
                  <a:srgbClr val="0000FF"/>
                </a:solidFill>
                <a:cs typeface="B Nazanin" pitchFamily="2" charset="-78"/>
              </a:rPr>
              <a:t>ab</a:t>
            </a:r>
            <a:r>
              <a:rPr lang="fa-IR" sz="1800" b="1" dirty="0" smtClean="0">
                <a:solidFill>
                  <a:srgbClr val="0000FF"/>
                </a:solidFill>
                <a:cs typeface="B Nazanin" pitchFamily="2" charset="-78"/>
              </a:rPr>
              <a:t> با فرض مدارباز بودن دو سر </a:t>
            </a:r>
            <a:r>
              <a:rPr lang="en-ZW" sz="1800" b="1" dirty="0" smtClean="0">
                <a:solidFill>
                  <a:srgbClr val="0000FF"/>
                </a:solidFill>
                <a:cs typeface="B Nazanin" pitchFamily="2" charset="-78"/>
              </a:rPr>
              <a:t>a</a:t>
            </a:r>
            <a:r>
              <a:rPr lang="fa-IR" sz="1800" b="1" dirty="0" smtClean="0">
                <a:solidFill>
                  <a:srgbClr val="0000FF"/>
                </a:solidFill>
                <a:cs typeface="B Nazanin" pitchFamily="2" charset="-78"/>
              </a:rPr>
              <a:t> و </a:t>
            </a:r>
            <a:r>
              <a:rPr lang="en-ZW" sz="1800" b="1" dirty="0" smtClean="0">
                <a:solidFill>
                  <a:srgbClr val="0000FF"/>
                </a:solidFill>
                <a:cs typeface="B Nazanin" pitchFamily="2" charset="-78"/>
              </a:rPr>
              <a:t>b</a:t>
            </a:r>
            <a:r>
              <a:rPr lang="fa-IR" sz="1800" b="1" dirty="0" smtClean="0">
                <a:solidFill>
                  <a:srgbClr val="0000FF"/>
                </a:solidFill>
                <a:cs typeface="B Nazanin" pitchFamily="2" charset="-78"/>
              </a:rPr>
              <a:t> م</a:t>
            </a:r>
            <a:r>
              <a:rPr lang="ar-SA" sz="1800" b="1" dirty="0" smtClean="0">
                <a:solidFill>
                  <a:srgbClr val="0000FF"/>
                </a:solidFill>
                <a:cs typeface="B Nazanin" pitchFamily="2" charset="-78"/>
              </a:rPr>
              <a:t>ي</a:t>
            </a:r>
            <a:r>
              <a:rPr lang="fa-IR" sz="1800" b="1" dirty="0" smtClean="0">
                <a:solidFill>
                  <a:srgbClr val="0000FF"/>
                </a:solidFill>
                <a:cs typeface="B Nazanin" pitchFamily="2" charset="-78"/>
              </a:rPr>
              <a:t>باشد.</a:t>
            </a:r>
            <a:endParaRPr lang="en-US" sz="1800" b="1" dirty="0" smtClean="0">
              <a:solidFill>
                <a:srgbClr val="0000FF"/>
              </a:solidFill>
              <a:cs typeface="B Nazanin" pitchFamily="2" charset="-78"/>
            </a:endParaRPr>
          </a:p>
        </p:txBody>
      </p:sp>
      <p:graphicFrame>
        <p:nvGraphicFramePr>
          <p:cNvPr id="634881" name="Object 9"/>
          <p:cNvGraphicFramePr>
            <a:graphicFrameLocks noChangeAspect="1"/>
          </p:cNvGraphicFramePr>
          <p:nvPr/>
        </p:nvGraphicFramePr>
        <p:xfrm>
          <a:off x="0" y="2895600"/>
          <a:ext cx="4883331" cy="1538287"/>
        </p:xfrm>
        <a:graphic>
          <a:graphicData uri="http://schemas.openxmlformats.org/presentationml/2006/ole">
            <p:oleObj spid="_x0000_s634881" name="Visio" r:id="rId4" imgW="3114751" imgH="980542" progId="Visio.Drawing.11">
              <p:embed/>
            </p:oleObj>
          </a:graphicData>
        </a:graphic>
      </p:graphicFrame>
      <p:pic>
        <p:nvPicPr>
          <p:cNvPr id="5" name="Picture 9" descr="thevevin-exa_2"/>
          <p:cNvPicPr>
            <a:picLocks noChangeAspect="1" noChangeArrowheads="1"/>
          </p:cNvPicPr>
          <p:nvPr/>
        </p:nvPicPr>
        <p:blipFill>
          <a:blip r:embed="rId5"/>
          <a:srcRect l="8697" t="5387"/>
          <a:stretch>
            <a:fillRect/>
          </a:stretch>
        </p:blipFill>
        <p:spPr>
          <a:xfrm>
            <a:off x="457200" y="5105400"/>
            <a:ext cx="4799482" cy="1338262"/>
          </a:xfrm>
          <a:prstGeom prst="rect">
            <a:avLst/>
          </a:prstGeom>
          <a:noFill/>
        </p:spPr>
      </p:pic>
      <p:graphicFrame>
        <p:nvGraphicFramePr>
          <p:cNvPr id="634882" name="Object 19"/>
          <p:cNvGraphicFramePr>
            <a:graphicFrameLocks noChangeAspect="1"/>
          </p:cNvGraphicFramePr>
          <p:nvPr/>
        </p:nvGraphicFramePr>
        <p:xfrm>
          <a:off x="5748338" y="5532438"/>
          <a:ext cx="2146300" cy="441325"/>
        </p:xfrm>
        <a:graphic>
          <a:graphicData uri="http://schemas.openxmlformats.org/presentationml/2006/ole">
            <p:oleObj spid="_x0000_s634882" name="Equation" r:id="rId6" imgW="1358640" imgH="279360" progId="Equation.DSMT4">
              <p:embed/>
            </p:oleObj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84A33C-7DB6-477E-8724-1BBF9BEF82B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4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34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905000"/>
          </a:xfrm>
          <a:noFill/>
        </p:spPr>
        <p:txBody>
          <a:bodyPr>
            <a:normAutofit fontScale="90000"/>
          </a:bodyPr>
          <a:lstStyle/>
          <a:p>
            <a:pPr algn="r" rtl="1"/>
            <a:r>
              <a:rPr lang="fa-IR" sz="2400" b="1" dirty="0" smtClean="0">
                <a:cs typeface="B Nazanin" pitchFamily="2" charset="-78"/>
              </a:rPr>
              <a:t>حالت خاص (بسیار مهم):</a:t>
            </a:r>
            <a:br>
              <a:rPr lang="fa-IR" sz="2400" b="1" dirty="0" smtClean="0">
                <a:cs typeface="B Nazanin" pitchFamily="2" charset="-78"/>
              </a:rPr>
            </a:br>
            <a:r>
              <a:rPr lang="fa-IR" sz="2400" b="1" dirty="0" smtClean="0">
                <a:solidFill>
                  <a:srgbClr val="0000FF"/>
                </a:solidFill>
                <a:cs typeface="B Nazanin" pitchFamily="2" charset="-78"/>
              </a:rPr>
              <a:t>در بعض</a:t>
            </a:r>
            <a:r>
              <a:rPr lang="ar-SA" sz="2400" b="1" dirty="0" smtClean="0">
                <a:solidFill>
                  <a:srgbClr val="0000FF"/>
                </a:solidFill>
                <a:cs typeface="B Nazanin" pitchFamily="2" charset="-78"/>
              </a:rPr>
              <a:t>ي</a:t>
            </a:r>
            <a:r>
              <a:rPr lang="fa-IR" sz="2400" b="1" dirty="0" smtClean="0">
                <a:solidFill>
                  <a:srgbClr val="0000FF"/>
                </a:solidFill>
                <a:cs typeface="B Nazanin" pitchFamily="2" charset="-78"/>
              </a:rPr>
              <a:t> موارد که در مدار منابع ولتاژ </a:t>
            </a:r>
            <a:r>
              <a:rPr lang="ar-SA" sz="2400" b="1" dirty="0" smtClean="0">
                <a:solidFill>
                  <a:srgbClr val="0000FF"/>
                </a:solidFill>
                <a:cs typeface="B Nazanin" pitchFamily="2" charset="-78"/>
              </a:rPr>
              <a:t>ي</a:t>
            </a:r>
            <a:r>
              <a:rPr lang="fa-IR" sz="2400" b="1" dirty="0" smtClean="0">
                <a:solidFill>
                  <a:srgbClr val="0000FF"/>
                </a:solidFill>
                <a:cs typeface="B Nazanin" pitchFamily="2" charset="-78"/>
              </a:rPr>
              <a:t>ا جر</a:t>
            </a:r>
            <a:r>
              <a:rPr lang="ar-SA" sz="2400" b="1" dirty="0" smtClean="0">
                <a:solidFill>
                  <a:srgbClr val="0000FF"/>
                </a:solidFill>
                <a:cs typeface="B Nazanin" pitchFamily="2" charset="-78"/>
              </a:rPr>
              <a:t>ي</a:t>
            </a:r>
            <a:r>
              <a:rPr lang="fa-IR" sz="2400" b="1" dirty="0" smtClean="0">
                <a:solidFill>
                  <a:srgbClr val="0000FF"/>
                </a:solidFill>
                <a:cs typeface="B Nazanin" pitchFamily="2" charset="-78"/>
              </a:rPr>
              <a:t>ان وابسته وجود دارد، برا</a:t>
            </a:r>
            <a:r>
              <a:rPr lang="ar-SA" sz="2400" b="1" dirty="0" smtClean="0">
                <a:solidFill>
                  <a:srgbClr val="0000FF"/>
                </a:solidFill>
                <a:cs typeface="B Nazanin" pitchFamily="2" charset="-78"/>
              </a:rPr>
              <a:t>ي</a:t>
            </a:r>
            <a:r>
              <a:rPr lang="fa-IR" sz="2400" b="1" dirty="0" smtClean="0">
                <a:solidFill>
                  <a:srgbClr val="0000FF"/>
                </a:solidFill>
                <a:cs typeface="B Nazanin" pitchFamily="2" charset="-78"/>
              </a:rPr>
              <a:t> </a:t>
            </a:r>
            <a:r>
              <a:rPr lang="ar-SA" sz="2400" b="1" dirty="0" smtClean="0">
                <a:solidFill>
                  <a:srgbClr val="0000FF"/>
                </a:solidFill>
                <a:cs typeface="B Nazanin" pitchFamily="2" charset="-78"/>
              </a:rPr>
              <a:t>ي</a:t>
            </a:r>
            <a:r>
              <a:rPr lang="fa-IR" sz="2400" b="1" dirty="0" smtClean="0">
                <a:solidFill>
                  <a:srgbClr val="0000FF"/>
                </a:solidFill>
                <a:cs typeface="B Nazanin" pitchFamily="2" charset="-78"/>
              </a:rPr>
              <a:t>افتن مقاومت معادل م</a:t>
            </a:r>
            <a:r>
              <a:rPr lang="ar-SA" sz="2400" b="1" dirty="0" smtClean="0">
                <a:solidFill>
                  <a:srgbClr val="0000FF"/>
                </a:solidFill>
                <a:cs typeface="B Nazanin" pitchFamily="2" charset="-78"/>
              </a:rPr>
              <a:t>ي</a:t>
            </a:r>
            <a:r>
              <a:rPr lang="fa-IR" sz="2400" b="1" dirty="0" smtClean="0">
                <a:solidFill>
                  <a:srgbClr val="0000FF"/>
                </a:solidFill>
                <a:cs typeface="B Nazanin" pitchFamily="2" charset="-78"/>
              </a:rPr>
              <a:t>توان </a:t>
            </a:r>
            <a:r>
              <a:rPr lang="ar-SA" sz="2400" b="1" dirty="0" smtClean="0">
                <a:solidFill>
                  <a:srgbClr val="0000FF"/>
                </a:solidFill>
                <a:cs typeface="B Nazanin" pitchFamily="2" charset="-78"/>
              </a:rPr>
              <a:t>ي</a:t>
            </a:r>
            <a:r>
              <a:rPr lang="fa-IR" sz="2400" b="1" dirty="0" smtClean="0">
                <a:solidFill>
                  <a:srgbClr val="0000FF"/>
                </a:solidFill>
                <a:cs typeface="B Nazanin" pitchFamily="2" charset="-78"/>
              </a:rPr>
              <a:t>ک منبع ولتاژ تست (</a:t>
            </a:r>
            <a:r>
              <a:rPr lang="en-US" sz="2400" b="1" dirty="0" smtClean="0">
                <a:solidFill>
                  <a:srgbClr val="0000FF"/>
                </a:solidFill>
                <a:cs typeface="B Nazanin" pitchFamily="2" charset="-78"/>
              </a:rPr>
              <a:t>test</a:t>
            </a:r>
            <a:r>
              <a:rPr lang="fa-IR" sz="2400" b="1" dirty="0" smtClean="0">
                <a:solidFill>
                  <a:srgbClr val="0000FF"/>
                </a:solidFill>
                <a:cs typeface="B Nazanin" pitchFamily="2" charset="-78"/>
              </a:rPr>
              <a:t>)  </a:t>
            </a:r>
            <a:r>
              <a:rPr lang="en-US" sz="2400" b="1" dirty="0" smtClean="0">
                <a:solidFill>
                  <a:srgbClr val="0000FF"/>
                </a:solidFill>
                <a:cs typeface="B Nazanin" pitchFamily="2" charset="-78"/>
              </a:rPr>
              <a:t> </a:t>
            </a:r>
            <a:r>
              <a:rPr lang="en-ZW" sz="2400" b="1" dirty="0" smtClean="0">
                <a:solidFill>
                  <a:srgbClr val="0000FF"/>
                </a:solidFill>
                <a:cs typeface="B Nazanin" pitchFamily="2" charset="-78"/>
              </a:rPr>
              <a:t>V</a:t>
            </a:r>
            <a:r>
              <a:rPr lang="en-ZW" sz="2400" b="1" baseline="-25000" dirty="0" smtClean="0">
                <a:solidFill>
                  <a:srgbClr val="0000FF"/>
                </a:solidFill>
                <a:cs typeface="B Nazanin" pitchFamily="2" charset="-78"/>
              </a:rPr>
              <a:t>T</a:t>
            </a:r>
            <a:r>
              <a:rPr lang="fa-IR" sz="2400" b="1" baseline="-25000" dirty="0" smtClean="0">
                <a:solidFill>
                  <a:srgbClr val="0000FF"/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rgbClr val="0000FF"/>
                </a:solidFill>
                <a:cs typeface="B Nazanin" pitchFamily="2" charset="-78"/>
              </a:rPr>
              <a:t>به دو سر </a:t>
            </a:r>
            <a:r>
              <a:rPr lang="en-ZW" sz="2400" b="1" dirty="0" smtClean="0">
                <a:solidFill>
                  <a:srgbClr val="0000FF"/>
                </a:solidFill>
                <a:cs typeface="B Nazanin" pitchFamily="2" charset="-78"/>
              </a:rPr>
              <a:t>a</a:t>
            </a:r>
            <a:r>
              <a:rPr lang="fa-IR" sz="2400" b="1" dirty="0" smtClean="0">
                <a:solidFill>
                  <a:srgbClr val="0000FF"/>
                </a:solidFill>
                <a:cs typeface="B Nazanin" pitchFamily="2" charset="-78"/>
              </a:rPr>
              <a:t> و </a:t>
            </a:r>
            <a:r>
              <a:rPr lang="en-US" sz="2400" b="1" dirty="0" smtClean="0">
                <a:solidFill>
                  <a:srgbClr val="0000FF"/>
                </a:solidFill>
                <a:cs typeface="B Nazanin" pitchFamily="2" charset="-78"/>
              </a:rPr>
              <a:t>b</a:t>
            </a:r>
            <a:r>
              <a:rPr lang="fa-IR" sz="2400" b="1" dirty="0" smtClean="0">
                <a:solidFill>
                  <a:srgbClr val="0000FF"/>
                </a:solidFill>
                <a:cs typeface="B Nazanin" pitchFamily="2" charset="-78"/>
              </a:rPr>
              <a:t> اعمال کرد و جر</a:t>
            </a:r>
            <a:r>
              <a:rPr lang="ar-SA" sz="2400" b="1" dirty="0" smtClean="0">
                <a:solidFill>
                  <a:srgbClr val="0000FF"/>
                </a:solidFill>
                <a:cs typeface="B Nazanin" pitchFamily="2" charset="-78"/>
              </a:rPr>
              <a:t>ي</a:t>
            </a:r>
            <a:r>
              <a:rPr lang="fa-IR" sz="2400" b="1" dirty="0" smtClean="0">
                <a:solidFill>
                  <a:srgbClr val="0000FF"/>
                </a:solidFill>
                <a:cs typeface="B Nazanin" pitchFamily="2" charset="-78"/>
              </a:rPr>
              <a:t>ان ورود</a:t>
            </a:r>
            <a:r>
              <a:rPr lang="ar-SA" sz="2400" b="1" dirty="0" smtClean="0">
                <a:solidFill>
                  <a:srgbClr val="0000FF"/>
                </a:solidFill>
                <a:cs typeface="B Nazanin" pitchFamily="2" charset="-78"/>
              </a:rPr>
              <a:t>ي</a:t>
            </a:r>
            <a:r>
              <a:rPr lang="fa-IR" sz="2400" b="1" dirty="0" smtClean="0">
                <a:solidFill>
                  <a:srgbClr val="0000FF"/>
                </a:solidFill>
                <a:cs typeface="B Nazanin" pitchFamily="2" charset="-78"/>
              </a:rPr>
              <a:t> به مدار </a:t>
            </a:r>
            <a:r>
              <a:rPr lang="en-US" sz="2400" b="1" dirty="0" smtClean="0">
                <a:solidFill>
                  <a:srgbClr val="0000FF"/>
                </a:solidFill>
                <a:cs typeface="B Nazanin" pitchFamily="2" charset="-78"/>
              </a:rPr>
              <a:t>I</a:t>
            </a:r>
            <a:r>
              <a:rPr lang="en-US" sz="2400" b="1" baseline="-25000" dirty="0" smtClean="0">
                <a:solidFill>
                  <a:srgbClr val="0000FF"/>
                </a:solidFill>
                <a:cs typeface="B Nazanin" pitchFamily="2" charset="-78"/>
              </a:rPr>
              <a:t>T</a:t>
            </a:r>
            <a:r>
              <a:rPr lang="fa-IR" sz="2400" b="1" dirty="0" smtClean="0">
                <a:solidFill>
                  <a:srgbClr val="0000FF"/>
                </a:solidFill>
                <a:cs typeface="B Nazanin" pitchFamily="2" charset="-78"/>
              </a:rPr>
              <a:t> را محاسبه کرد. مقدار مقاومت تونن از رابطه ز</a:t>
            </a:r>
            <a:r>
              <a:rPr lang="ar-SA" sz="2400" b="1" dirty="0" smtClean="0">
                <a:solidFill>
                  <a:srgbClr val="0000FF"/>
                </a:solidFill>
                <a:cs typeface="B Nazanin" pitchFamily="2" charset="-78"/>
              </a:rPr>
              <a:t>ي</a:t>
            </a:r>
            <a:r>
              <a:rPr lang="fa-IR" sz="2400" b="1" dirty="0" smtClean="0">
                <a:solidFill>
                  <a:srgbClr val="0000FF"/>
                </a:solidFill>
                <a:cs typeface="B Nazanin" pitchFamily="2" charset="-78"/>
              </a:rPr>
              <a:t>ر قابل محاسبه است:</a:t>
            </a:r>
            <a:r>
              <a:rPr lang="fa-IR" sz="2400" b="1" dirty="0" smtClean="0">
                <a:cs typeface="B Nazanin" pitchFamily="2" charset="-78"/>
              </a:rPr>
              <a:t/>
            </a:r>
            <a:br>
              <a:rPr lang="fa-IR" sz="2400" b="1" dirty="0" smtClean="0">
                <a:cs typeface="B Nazanin" pitchFamily="2" charset="-78"/>
              </a:rPr>
            </a:br>
            <a:endParaRPr lang="en-US" sz="2400" b="1" dirty="0" smtClean="0">
              <a:cs typeface="B Nazanin" pitchFamily="2" charset="-78"/>
            </a:endParaRPr>
          </a:p>
        </p:txBody>
      </p:sp>
      <p:pic>
        <p:nvPicPr>
          <p:cNvPr id="7" name="Picture 7" descr="thevenin-special-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228600" y="4648200"/>
            <a:ext cx="3188497" cy="1311469"/>
          </a:xfrm>
          <a:prstGeom prst="rect">
            <a:avLst/>
          </a:prstGeom>
          <a:noFill/>
        </p:spPr>
      </p:pic>
      <p:graphicFrame>
        <p:nvGraphicFramePr>
          <p:cNvPr id="656385" name="Object 19"/>
          <p:cNvGraphicFramePr>
            <a:graphicFrameLocks noChangeAspect="1"/>
          </p:cNvGraphicFramePr>
          <p:nvPr/>
        </p:nvGraphicFramePr>
        <p:xfrm>
          <a:off x="914400" y="1143000"/>
          <a:ext cx="903287" cy="701675"/>
        </p:xfrm>
        <a:graphic>
          <a:graphicData uri="http://schemas.openxmlformats.org/presentationml/2006/ole">
            <p:oleObj spid="_x0000_s656385" name="Equation" r:id="rId5" imgW="571320" imgH="444240" progId="Equation.DSMT4">
              <p:embed/>
            </p:oleObj>
          </a:graphicData>
        </a:graphic>
      </p:graphicFrame>
      <p:pic>
        <p:nvPicPr>
          <p:cNvPr id="6" name="Picture 13" descr="thevenin-special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228600" y="1981200"/>
            <a:ext cx="3594597" cy="1346200"/>
          </a:xfrm>
          <a:prstGeom prst="rect">
            <a:avLst/>
          </a:prstGeom>
          <a:noFill/>
        </p:spPr>
      </p:pic>
      <p:sp>
        <p:nvSpPr>
          <p:cNvPr id="8" name="Down Arrow 7"/>
          <p:cNvSpPr/>
          <p:nvPr/>
        </p:nvSpPr>
        <p:spPr>
          <a:xfrm>
            <a:off x="1219200" y="3657600"/>
            <a:ext cx="1447800" cy="609600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715000" y="2057400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800" b="1" dirty="0" smtClean="0">
                <a:cs typeface="B Nazanin" pitchFamily="2" charset="-78"/>
              </a:rPr>
              <a:t>برخلاف منابع مستقل، منابع وابسته را نمیتوان اتصال کوتاه و یا مدارباز کرد.</a:t>
            </a:r>
            <a:endParaRPr lang="en-US" sz="1800" b="1" dirty="0">
              <a:cs typeface="B Nazanin" pitchFamily="2" charset="-78"/>
            </a:endParaRPr>
          </a:p>
        </p:txBody>
      </p:sp>
      <p:graphicFrame>
        <p:nvGraphicFramePr>
          <p:cNvPr id="656386" name="Object 19"/>
          <p:cNvGraphicFramePr>
            <a:graphicFrameLocks noChangeAspect="1"/>
          </p:cNvGraphicFramePr>
          <p:nvPr/>
        </p:nvGraphicFramePr>
        <p:xfrm>
          <a:off x="4800600" y="3429000"/>
          <a:ext cx="2608262" cy="3167063"/>
        </p:xfrm>
        <a:graphic>
          <a:graphicData uri="http://schemas.openxmlformats.org/presentationml/2006/ole">
            <p:oleObj spid="_x0000_s656386" name="Equation" r:id="rId7" imgW="1650960" imgH="2006280" progId="Equation.DSMT4">
              <p:embed/>
            </p:oleObj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84A33C-7DB6-477E-8724-1BBF9BEF82B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5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Rectangle 2"/>
          <p:cNvSpPr>
            <a:spLocks noGrp="1" noChangeArrowheads="1"/>
          </p:cNvSpPr>
          <p:nvPr>
            <p:ph type="title"/>
          </p:nvPr>
        </p:nvSpPr>
        <p:spPr>
          <a:xfrm>
            <a:off x="5257800" y="76200"/>
            <a:ext cx="3810000" cy="609600"/>
          </a:xfrm>
          <a:noFill/>
        </p:spPr>
        <p:txBody>
          <a:bodyPr>
            <a:normAutofit/>
          </a:bodyPr>
          <a:lstStyle/>
          <a:p>
            <a:pPr algn="r" rtl="1" eaLnBrk="1" hangingPunct="1"/>
            <a:r>
              <a:rPr lang="fa-IR" sz="2800" b="1" dirty="0" smtClean="0">
                <a:solidFill>
                  <a:srgbClr val="C00000"/>
                </a:solidFill>
                <a:cs typeface="B Nazanin" pitchFamily="2" charset="-78"/>
              </a:rPr>
              <a:t> مدار معادل نورتن</a:t>
            </a:r>
            <a:endParaRPr lang="en-US" sz="2800" b="1" dirty="0" smtClean="0">
              <a:solidFill>
                <a:srgbClr val="C00000"/>
              </a:solidFill>
              <a:cs typeface="B Nazanin" pitchFamily="2" charset="-78"/>
            </a:endParaRPr>
          </a:p>
        </p:txBody>
      </p:sp>
      <p:sp>
        <p:nvSpPr>
          <p:cNvPr id="124932" name="Rectangle 3"/>
          <p:cNvSpPr>
            <a:spLocks noGrp="1" noChangeArrowheads="1"/>
          </p:cNvSpPr>
          <p:nvPr>
            <p:ph idx="1"/>
          </p:nvPr>
        </p:nvSpPr>
        <p:spPr>
          <a:xfrm>
            <a:off x="0" y="762000"/>
            <a:ext cx="9144000" cy="914400"/>
          </a:xfrm>
          <a:noFill/>
        </p:spPr>
        <p:txBody>
          <a:bodyPr>
            <a:normAutofit/>
          </a:bodyPr>
          <a:lstStyle/>
          <a:p>
            <a:pPr algn="r" rtl="1" eaLnBrk="1" hangingPunct="1">
              <a:buNone/>
            </a:pPr>
            <a:r>
              <a:rPr lang="fa-IR" sz="1800" b="1" dirty="0" smtClean="0">
                <a:cs typeface="B Nazanin" pitchFamily="2" charset="-78"/>
              </a:rPr>
              <a:t>مشابه آنچه براي مدار معادل تونن گفته شد، مي‌توان بجاي هر مدار شامل مقاومتها، منابع مستقل يا وابستة ولتاژ يا جريان از تركيب موازي يك منبع جريان و يك مقاومت استفاده كرد.</a:t>
            </a:r>
            <a:r>
              <a:rPr lang="en-US" sz="1800" b="1" dirty="0" smtClean="0">
                <a:cs typeface="B Nazanin" pitchFamily="2" charset="-78"/>
              </a:rPr>
              <a:t> </a:t>
            </a:r>
            <a:r>
              <a:rPr lang="fa-IR" sz="1800" b="1" dirty="0" smtClean="0">
                <a:cs typeface="B Nazanin" pitchFamily="2" charset="-78"/>
              </a:rPr>
              <a:t>مقاومت نورتن برابر همان مقاومت تونن هست و روش یافتن آن نیز مشابه قبلی است.</a:t>
            </a:r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3962400" y="1752600"/>
            <a:ext cx="2209800" cy="1676400"/>
            <a:chOff x="3552" y="2352"/>
            <a:chExt cx="1776" cy="1359"/>
          </a:xfrm>
        </p:grpSpPr>
        <p:graphicFrame>
          <p:nvGraphicFramePr>
            <p:cNvPr id="5" name="Object 6"/>
            <p:cNvGraphicFramePr>
              <a:graphicFrameLocks noChangeAspect="1"/>
            </p:cNvGraphicFramePr>
            <p:nvPr/>
          </p:nvGraphicFramePr>
          <p:xfrm>
            <a:off x="3600" y="2448"/>
            <a:ext cx="1728" cy="1008"/>
          </p:xfrm>
          <a:graphic>
            <a:graphicData uri="http://schemas.openxmlformats.org/presentationml/2006/ole">
              <p:oleObj spid="_x0000_s648193" name="Bitmap Image" r:id="rId4" imgW="2123810" imgH="1152381" progId="PBrush">
                <p:embed/>
              </p:oleObj>
            </a:graphicData>
          </a:graphic>
        </p:graphicFrame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4166" y="3480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180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3552" y="2448"/>
              <a:ext cx="1104" cy="10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4848" y="2352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i="1">
                  <a:solidFill>
                    <a:schemeClr val="tx2"/>
                  </a:solidFill>
                  <a:latin typeface="Times New Roman" pitchFamily="18" charset="0"/>
                </a:rPr>
                <a:t>i</a:t>
              </a:r>
              <a:r>
                <a:rPr lang="en-US" sz="1800" i="1" baseline="-25000">
                  <a:solidFill>
                    <a:schemeClr val="tx2"/>
                  </a:solidFill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4752" y="2592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4886" y="2640"/>
              <a:ext cx="19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4886" y="3096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Times New Roman" pitchFamily="18" charset="0"/>
                </a:rPr>
                <a:t>-</a:t>
              </a:r>
            </a:p>
          </p:txBody>
        </p:sp>
        <p:sp>
          <p:nvSpPr>
            <p:cNvPr id="12" name="Text Box 13"/>
            <p:cNvSpPr txBox="1">
              <a:spLocks noChangeArrowheads="1"/>
            </p:cNvSpPr>
            <p:nvPr/>
          </p:nvSpPr>
          <p:spPr bwMode="auto">
            <a:xfrm>
              <a:off x="4848" y="2880"/>
              <a:ext cx="25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 i="1" dirty="0" err="1">
                  <a:solidFill>
                    <a:schemeClr val="tx2"/>
                  </a:solidFill>
                  <a:latin typeface="Times New Roman" pitchFamily="18" charset="0"/>
                </a:rPr>
                <a:t>v</a:t>
              </a:r>
              <a:r>
                <a:rPr lang="en-US" sz="1800" i="1" baseline="-25000" dirty="0" err="1">
                  <a:solidFill>
                    <a:schemeClr val="tx2"/>
                  </a:solidFill>
                  <a:latin typeface="Times New Roman" pitchFamily="18" charset="0"/>
                </a:rPr>
                <a:t>o</a:t>
              </a:r>
              <a:endParaRPr lang="en-US" sz="1800" i="1" baseline="-25000" dirty="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</p:grpSp>
      <p:pic>
        <p:nvPicPr>
          <p:cNvPr id="13" name="Picture 1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" y="1828800"/>
            <a:ext cx="2608262" cy="1432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48194" name="Object 5"/>
          <p:cNvGraphicFramePr>
            <a:graphicFrameLocks noChangeAspect="1"/>
          </p:cNvGraphicFramePr>
          <p:nvPr/>
        </p:nvGraphicFramePr>
        <p:xfrm>
          <a:off x="0" y="3657600"/>
          <a:ext cx="4091637" cy="1289050"/>
        </p:xfrm>
        <a:graphic>
          <a:graphicData uri="http://schemas.openxmlformats.org/presentationml/2006/ole">
            <p:oleObj spid="_x0000_s648194" name="Visio" r:id="rId6" imgW="3114751" imgH="980542" progId="Visio.Drawing.11">
              <p:embed/>
            </p:oleObj>
          </a:graphicData>
        </a:graphic>
      </p:graphicFrame>
      <p:pic>
        <p:nvPicPr>
          <p:cNvPr id="15" name="Picture 6" descr="untitled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257800" y="3657600"/>
            <a:ext cx="379025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ight Arrow 15"/>
          <p:cNvSpPr/>
          <p:nvPr/>
        </p:nvSpPr>
        <p:spPr>
          <a:xfrm>
            <a:off x="4724400" y="3886200"/>
            <a:ext cx="304800" cy="8382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48195" name="Object 19"/>
          <p:cNvGraphicFramePr>
            <a:graphicFrameLocks noChangeAspect="1"/>
          </p:cNvGraphicFramePr>
          <p:nvPr/>
        </p:nvGraphicFramePr>
        <p:xfrm>
          <a:off x="6172200" y="4953000"/>
          <a:ext cx="2185988" cy="360362"/>
        </p:xfrm>
        <a:graphic>
          <a:graphicData uri="http://schemas.openxmlformats.org/presentationml/2006/ole">
            <p:oleObj spid="_x0000_s648195" name="Equation" r:id="rId8" imgW="1384200" imgH="228600" progId="Equation.DSMT4">
              <p:embed/>
            </p:oleObj>
          </a:graphicData>
        </a:graphic>
      </p:graphicFrame>
      <p:graphicFrame>
        <p:nvGraphicFramePr>
          <p:cNvPr id="648196" name="Object 19"/>
          <p:cNvGraphicFramePr>
            <a:graphicFrameLocks noChangeAspect="1"/>
          </p:cNvGraphicFramePr>
          <p:nvPr/>
        </p:nvGraphicFramePr>
        <p:xfrm>
          <a:off x="6629400" y="1981200"/>
          <a:ext cx="903288" cy="1081087"/>
        </p:xfrm>
        <a:graphic>
          <a:graphicData uri="http://schemas.openxmlformats.org/presentationml/2006/ole">
            <p:oleObj spid="_x0000_s648196" name="Equation" r:id="rId9" imgW="571320" imgH="685800" progId="Equation.DSMT4">
              <p:embed/>
            </p:oleObj>
          </a:graphicData>
        </a:graphic>
      </p:graphicFrame>
      <p:pic>
        <p:nvPicPr>
          <p:cNvPr id="20" name="Picture 6" descr="untitled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28600" y="5334000"/>
            <a:ext cx="4343400" cy="1265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ight Arrow 20"/>
          <p:cNvSpPr/>
          <p:nvPr/>
        </p:nvSpPr>
        <p:spPr>
          <a:xfrm>
            <a:off x="4724400" y="5486400"/>
            <a:ext cx="304800" cy="8382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48197" name="Object 19"/>
          <p:cNvGraphicFramePr>
            <a:graphicFrameLocks noChangeAspect="1"/>
          </p:cNvGraphicFramePr>
          <p:nvPr/>
        </p:nvGraphicFramePr>
        <p:xfrm>
          <a:off x="6172200" y="5715000"/>
          <a:ext cx="2166938" cy="441325"/>
        </p:xfrm>
        <a:graphic>
          <a:graphicData uri="http://schemas.openxmlformats.org/presentationml/2006/ole">
            <p:oleObj spid="_x0000_s648197" name="Equation" r:id="rId11" imgW="1371600" imgH="279360" progId="Equation.DSMT4">
              <p:embed/>
            </p:oleObj>
          </a:graphicData>
        </a:graphic>
      </p:graphicFrame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84A33C-7DB6-477E-8724-1BBF9BEF82B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23" name="Right Arrow 22"/>
          <p:cNvSpPr/>
          <p:nvPr/>
        </p:nvSpPr>
        <p:spPr>
          <a:xfrm>
            <a:off x="3048000" y="2057400"/>
            <a:ext cx="457200" cy="99060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4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4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4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4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1" grpId="0" animBg="1"/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"/>
            <a:ext cx="8229600" cy="762000"/>
          </a:xfrm>
          <a:noFill/>
        </p:spPr>
        <p:txBody>
          <a:bodyPr>
            <a:normAutofit/>
          </a:bodyPr>
          <a:lstStyle/>
          <a:p>
            <a:pPr algn="ctr" rtl="1" eaLnBrk="1" hangingPunct="1">
              <a:buFont typeface="Wingdings" pitchFamily="2" charset="2"/>
              <a:buNone/>
            </a:pPr>
            <a:r>
              <a:rPr lang="fa-IR" b="1" dirty="0" smtClean="0">
                <a:solidFill>
                  <a:srgbClr val="FF3300"/>
                </a:solidFill>
                <a:latin typeface="Persian Web" pitchFamily="2" charset="0"/>
                <a:ea typeface="Batang" pitchFamily="18" charset="-127"/>
                <a:cs typeface="B Nazanin" pitchFamily="2" charset="-78"/>
              </a:rPr>
              <a:t>معرف</a:t>
            </a:r>
            <a:r>
              <a:rPr lang="ar-SA" b="1" dirty="0" smtClean="0">
                <a:solidFill>
                  <a:srgbClr val="FF3300"/>
                </a:solidFill>
                <a:latin typeface="Persian Web" pitchFamily="2" charset="0"/>
                <a:ea typeface="Batang" pitchFamily="18" charset="-127"/>
                <a:cs typeface="B Nazanin" pitchFamily="2" charset="-78"/>
              </a:rPr>
              <a:t>ي</a:t>
            </a:r>
            <a:r>
              <a:rPr lang="fa-IR" b="1" dirty="0" smtClean="0">
                <a:solidFill>
                  <a:srgbClr val="FF3300"/>
                </a:solidFill>
                <a:latin typeface="Persian Web" pitchFamily="2" charset="0"/>
                <a:ea typeface="Batang" pitchFamily="18" charset="-127"/>
                <a:cs typeface="B Nazanin" pitchFamily="2" charset="-78"/>
              </a:rPr>
              <a:t> عناصر الکتر</a:t>
            </a:r>
            <a:r>
              <a:rPr lang="ar-SA" b="1" dirty="0" smtClean="0">
                <a:solidFill>
                  <a:srgbClr val="FF3300"/>
                </a:solidFill>
                <a:latin typeface="Persian Web" pitchFamily="2" charset="0"/>
                <a:ea typeface="Batang" pitchFamily="18" charset="-127"/>
                <a:cs typeface="B Nazanin" pitchFamily="2" charset="-78"/>
              </a:rPr>
              <a:t>ي</a:t>
            </a:r>
            <a:r>
              <a:rPr lang="fa-IR" b="1" dirty="0" smtClean="0">
                <a:solidFill>
                  <a:srgbClr val="FF3300"/>
                </a:solidFill>
                <a:latin typeface="Persian Web" pitchFamily="2" charset="0"/>
                <a:ea typeface="Batang" pitchFamily="18" charset="-127"/>
                <a:cs typeface="B Nazanin" pitchFamily="2" charset="-78"/>
              </a:rPr>
              <a:t>ک</a:t>
            </a:r>
            <a:r>
              <a:rPr lang="ar-SA" b="1" dirty="0" smtClean="0">
                <a:solidFill>
                  <a:srgbClr val="FF3300"/>
                </a:solidFill>
                <a:latin typeface="Persian Web" pitchFamily="2" charset="0"/>
                <a:ea typeface="Batang" pitchFamily="18" charset="-127"/>
                <a:cs typeface="B Nazanin" pitchFamily="2" charset="-78"/>
              </a:rPr>
              <a:t>ي</a:t>
            </a:r>
            <a:r>
              <a:rPr lang="fa-IR" b="1" dirty="0" smtClean="0">
                <a:solidFill>
                  <a:srgbClr val="FF3300"/>
                </a:solidFill>
                <a:latin typeface="Persian Web" pitchFamily="2" charset="0"/>
                <a:ea typeface="Batang" pitchFamily="18" charset="-127"/>
                <a:cs typeface="B Nazanin" pitchFamily="2" charset="-78"/>
              </a:rPr>
              <a:t> و روابط آنها</a:t>
            </a:r>
            <a:endParaRPr lang="en-US" b="1" dirty="0" smtClean="0">
              <a:solidFill>
                <a:srgbClr val="FF3300"/>
              </a:solidFill>
              <a:latin typeface="Persian Web" pitchFamily="2" charset="0"/>
              <a:ea typeface="Batang" pitchFamily="18" charset="-127"/>
              <a:cs typeface="B Nazanin" pitchFamily="2" charset="-78"/>
            </a:endParaRPr>
          </a:p>
        </p:txBody>
      </p:sp>
      <p:pic>
        <p:nvPicPr>
          <p:cNvPr id="5" name="Picture 4" descr="untitle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28600" y="1295400"/>
            <a:ext cx="1676400" cy="1364762"/>
          </a:xfrm>
          <a:prstGeom prst="rect">
            <a:avLst/>
          </a:prstGeom>
          <a:noFill/>
        </p:spPr>
      </p:pic>
      <p:sp>
        <p:nvSpPr>
          <p:cNvPr id="6" name="Rectangle 7"/>
          <p:cNvSpPr txBox="1">
            <a:spLocks noChangeArrowheads="1"/>
          </p:cNvSpPr>
          <p:nvPr/>
        </p:nvSpPr>
        <p:spPr>
          <a:xfrm>
            <a:off x="2362200" y="1371600"/>
            <a:ext cx="6781800" cy="1219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واحد اندازه گير</a:t>
            </a:r>
            <a:r>
              <a:rPr kumimoji="0" lang="ar-SA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ي</a:t>
            </a:r>
            <a:r>
              <a:rPr kumimoji="0" lang="fa-I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 آن اهم م</a:t>
            </a:r>
            <a:r>
              <a:rPr kumimoji="0" lang="ar-SA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ي</a:t>
            </a:r>
            <a:r>
              <a:rPr kumimoji="0" lang="fa-I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‌باشد.</a:t>
            </a:r>
          </a:p>
          <a:p>
            <a:pPr marL="342900" indent="-342900" algn="r" rtl="1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fa-I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ب</a:t>
            </a:r>
            <a:r>
              <a:rPr kumimoji="0" lang="ar-SA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ي</a:t>
            </a:r>
            <a:r>
              <a:rPr kumimoji="0" lang="fa-I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ن جر</a:t>
            </a:r>
            <a:r>
              <a:rPr kumimoji="0" lang="ar-SA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ي</a:t>
            </a:r>
            <a:r>
              <a:rPr kumimoji="0" lang="fa-I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ان و ولتاژ آن هم</a:t>
            </a:r>
            <a:r>
              <a:rPr kumimoji="0" lang="ar-SA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ي</a:t>
            </a:r>
            <a:r>
              <a:rPr kumimoji="0" lang="fa-I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شه قانون اهم برقرار است: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 </a:t>
            </a:r>
            <a:r>
              <a:rPr lang="en-ZW" sz="1800" b="1" dirty="0" smtClean="0">
                <a:cs typeface="B Nazanin" pitchFamily="2" charset="-78"/>
              </a:rPr>
              <a:t>V=R I </a:t>
            </a:r>
            <a:endParaRPr lang="en-US" sz="1800" b="1" dirty="0" smtClean="0">
              <a:latin typeface="+mn-lt"/>
              <a:cs typeface="B Nazanin" pitchFamily="2" charset="-78"/>
            </a:endParaRPr>
          </a:p>
          <a:p>
            <a:pPr marL="342900" indent="-342900" algn="r" rtl="1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fa-I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که</a:t>
            </a:r>
            <a:r>
              <a:rPr kumimoji="0" lang="en-ZW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 </a:t>
            </a:r>
            <a:r>
              <a:rPr kumimoji="0" lang="fa-I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 مقاومت، </a:t>
            </a:r>
            <a:r>
              <a:rPr kumimoji="0" lang="en-ZW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I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 </a:t>
            </a:r>
            <a:r>
              <a:rPr kumimoji="0" lang="fa-I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 جر</a:t>
            </a:r>
            <a:r>
              <a:rPr kumimoji="0" lang="ar-SA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ي</a:t>
            </a:r>
            <a:r>
              <a:rPr kumimoji="0" lang="fa-I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ان و </a:t>
            </a:r>
            <a:r>
              <a:rPr kumimoji="0" lang="en-ZW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V</a:t>
            </a:r>
            <a:r>
              <a:rPr kumimoji="0" lang="fa-I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 ولتاژ است.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B Nazanin" pitchFamily="2" charset="-78"/>
            </a:endParaRPr>
          </a:p>
        </p:txBody>
      </p:sp>
      <p:pic>
        <p:nvPicPr>
          <p:cNvPr id="7" name="Picture 6" descr="ca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228600" y="3048000"/>
            <a:ext cx="1752600" cy="1936725"/>
          </a:xfrm>
          <a:prstGeom prst="rect">
            <a:avLst/>
          </a:prstGeom>
          <a:noFill/>
        </p:spPr>
      </p:pic>
      <p:sp>
        <p:nvSpPr>
          <p:cNvPr id="9" name="Rectangle 8"/>
          <p:cNvSpPr txBox="1">
            <a:spLocks noChangeArrowheads="1"/>
          </p:cNvSpPr>
          <p:nvPr/>
        </p:nvSpPr>
        <p:spPr>
          <a:xfrm>
            <a:off x="3429000" y="3276600"/>
            <a:ext cx="5562600" cy="1447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واحد اندازه گ</a:t>
            </a:r>
            <a:r>
              <a:rPr kumimoji="0" lang="ar-SA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ي</a:t>
            </a:r>
            <a:r>
              <a:rPr kumimoji="0" lang="fa-I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ر</a:t>
            </a:r>
            <a:r>
              <a:rPr kumimoji="0" lang="ar-SA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ي</a:t>
            </a:r>
            <a:r>
              <a:rPr kumimoji="0" lang="fa-I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 آن فاراد م</a:t>
            </a:r>
            <a:r>
              <a:rPr kumimoji="0" lang="ar-SA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ي</a:t>
            </a:r>
            <a:r>
              <a:rPr kumimoji="0" lang="fa-I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 باشد.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رابطه ولتاژ و بار الکتر</a:t>
            </a:r>
            <a:r>
              <a:rPr kumimoji="0" lang="ar-SA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ي</a:t>
            </a:r>
            <a:r>
              <a:rPr kumimoji="0" lang="fa-I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ک</a:t>
            </a:r>
            <a:r>
              <a:rPr kumimoji="0" lang="ar-SA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ي</a:t>
            </a:r>
            <a:r>
              <a:rPr kumimoji="0" lang="fa-I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 خازن بصورت ز</a:t>
            </a:r>
            <a:r>
              <a:rPr kumimoji="0" lang="ar-SA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ي</a:t>
            </a:r>
            <a:r>
              <a:rPr kumimoji="0" lang="fa-I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ر م</a:t>
            </a:r>
            <a:r>
              <a:rPr kumimoji="0" lang="ar-SA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ي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 </a:t>
            </a:r>
            <a:r>
              <a:rPr kumimoji="0" lang="fa-I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باشد: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 </a:t>
            </a:r>
            <a:r>
              <a:rPr lang="en-ZW" sz="1800" b="1" dirty="0" smtClean="0">
                <a:solidFill>
                  <a:srgbClr val="C00000"/>
                </a:solidFill>
                <a:cs typeface="B Nazanin" pitchFamily="2" charset="-78"/>
              </a:rPr>
              <a:t>Q=C V </a:t>
            </a:r>
          </a:p>
          <a:p>
            <a:pPr marL="342900" indent="-342900" algn="r" rtl="1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a-IR" sz="1800" b="1" dirty="0" smtClean="0">
                <a:solidFill>
                  <a:srgbClr val="C00000"/>
                </a:solidFill>
                <a:cs typeface="B Nazanin" pitchFamily="2" charset="-78"/>
              </a:rPr>
              <a:t>که </a:t>
            </a:r>
            <a:r>
              <a:rPr lang="en-ZW" sz="1800" b="1" dirty="0" smtClean="0">
                <a:solidFill>
                  <a:srgbClr val="C00000"/>
                </a:solidFill>
                <a:cs typeface="B Nazanin" pitchFamily="2" charset="-78"/>
              </a:rPr>
              <a:t>C</a:t>
            </a:r>
            <a:r>
              <a:rPr lang="fa-IR" sz="1800" b="1" dirty="0" smtClean="0">
                <a:solidFill>
                  <a:srgbClr val="C00000"/>
                </a:solidFill>
                <a:cs typeface="B Nazanin" pitchFamily="2" charset="-78"/>
              </a:rPr>
              <a:t> ظرفيت، </a:t>
            </a:r>
            <a:r>
              <a:rPr lang="en-ZW" sz="1800" b="1" dirty="0" smtClean="0">
                <a:solidFill>
                  <a:srgbClr val="C00000"/>
                </a:solidFill>
                <a:cs typeface="B Nazanin" pitchFamily="2" charset="-78"/>
              </a:rPr>
              <a:t>Q</a:t>
            </a:r>
            <a:r>
              <a:rPr lang="fa-IR" sz="1800" b="1" dirty="0" smtClean="0">
                <a:solidFill>
                  <a:srgbClr val="C00000"/>
                </a:solidFill>
                <a:cs typeface="B Nazanin" pitchFamily="2" charset="-78"/>
              </a:rPr>
              <a:t> بار الکتر</a:t>
            </a:r>
            <a:r>
              <a:rPr lang="ar-SA" sz="1800" b="1" dirty="0" smtClean="0">
                <a:solidFill>
                  <a:srgbClr val="C00000"/>
                </a:solidFill>
                <a:cs typeface="B Nazanin" pitchFamily="2" charset="-78"/>
              </a:rPr>
              <a:t>ي</a:t>
            </a:r>
            <a:r>
              <a:rPr lang="fa-IR" sz="1800" b="1" dirty="0" smtClean="0">
                <a:solidFill>
                  <a:srgbClr val="C00000"/>
                </a:solidFill>
                <a:cs typeface="B Nazanin" pitchFamily="2" charset="-78"/>
              </a:rPr>
              <a:t>ک</a:t>
            </a:r>
            <a:r>
              <a:rPr lang="ar-SA" sz="1800" b="1" dirty="0" smtClean="0">
                <a:solidFill>
                  <a:srgbClr val="C00000"/>
                </a:solidFill>
                <a:cs typeface="B Nazanin" pitchFamily="2" charset="-78"/>
              </a:rPr>
              <a:t>ي</a:t>
            </a:r>
            <a:r>
              <a:rPr lang="fa-IR" sz="1800" b="1" dirty="0" smtClean="0">
                <a:solidFill>
                  <a:srgbClr val="C00000"/>
                </a:solidFill>
                <a:cs typeface="B Nazanin" pitchFamily="2" charset="-78"/>
              </a:rPr>
              <a:t> و </a:t>
            </a:r>
            <a:r>
              <a:rPr lang="en-ZW" sz="1800" b="1" dirty="0" smtClean="0">
                <a:solidFill>
                  <a:srgbClr val="C00000"/>
                </a:solidFill>
                <a:cs typeface="B Nazanin" pitchFamily="2" charset="-78"/>
              </a:rPr>
              <a:t>v</a:t>
            </a:r>
            <a:r>
              <a:rPr lang="fa-IR" sz="1800" b="1" dirty="0" smtClean="0">
                <a:solidFill>
                  <a:srgbClr val="C00000"/>
                </a:solidFill>
                <a:cs typeface="B Nazanin" pitchFamily="2" charset="-78"/>
              </a:rPr>
              <a:t> ولتاژ خازن م</a:t>
            </a:r>
            <a:r>
              <a:rPr lang="ar-SA" sz="1800" b="1" dirty="0" smtClean="0">
                <a:solidFill>
                  <a:srgbClr val="C00000"/>
                </a:solidFill>
                <a:cs typeface="B Nazanin" pitchFamily="2" charset="-78"/>
              </a:rPr>
              <a:t>ي</a:t>
            </a:r>
            <a:r>
              <a:rPr lang="fa-IR" sz="1800" b="1" dirty="0" smtClean="0">
                <a:solidFill>
                  <a:srgbClr val="C00000"/>
                </a:solidFill>
                <a:cs typeface="B Nazanin" pitchFamily="2" charset="-78"/>
              </a:rPr>
              <a:t> باشند. </a:t>
            </a:r>
            <a:endParaRPr lang="en-US" sz="1800" b="1" dirty="0" smtClean="0">
              <a:solidFill>
                <a:srgbClr val="C00000"/>
              </a:solidFill>
              <a:cs typeface="B Nazanin" pitchFamily="2" charset="-78"/>
            </a:endParaRPr>
          </a:p>
          <a:p>
            <a:pPr marL="342900" lvl="0" indent="-342900" algn="r" rtl="1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a-IR" sz="1800" b="1" dirty="0" smtClean="0">
                <a:solidFill>
                  <a:srgbClr val="FF0000"/>
                </a:solidFill>
                <a:cs typeface="B Nazanin" pitchFamily="2" charset="-78"/>
              </a:rPr>
              <a:t>نکته</a:t>
            </a:r>
            <a:r>
              <a:rPr lang="fa-IR" sz="1800" b="1" dirty="0" smtClean="0">
                <a:solidFill>
                  <a:srgbClr val="0000FF"/>
                </a:solidFill>
                <a:cs typeface="B Nazanin" pitchFamily="2" charset="-78"/>
              </a:rPr>
              <a:t>: ولتاژ خازن تغيير ناگهان</a:t>
            </a:r>
            <a:r>
              <a:rPr lang="ar-SA" sz="1800" b="1" dirty="0" smtClean="0">
                <a:solidFill>
                  <a:srgbClr val="0000FF"/>
                </a:solidFill>
                <a:cs typeface="B Nazanin" pitchFamily="2" charset="-78"/>
              </a:rPr>
              <a:t>ي</a:t>
            </a:r>
            <a:r>
              <a:rPr lang="fa-IR" sz="1800" b="1" dirty="0" smtClean="0">
                <a:solidFill>
                  <a:srgbClr val="0000FF"/>
                </a:solidFill>
                <a:cs typeface="B Nazanin" pitchFamily="2" charset="-78"/>
              </a:rPr>
              <a:t> ندارد.</a:t>
            </a:r>
            <a:endParaRPr lang="en-US" sz="1800" b="1" dirty="0" smtClean="0">
              <a:solidFill>
                <a:srgbClr val="C00000"/>
              </a:solidFill>
              <a:cs typeface="B Nazanin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a-IR" sz="18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cs typeface="B Nazanin" pitchFamily="2" charset="-78"/>
            </a:endParaRPr>
          </a:p>
        </p:txBody>
      </p:sp>
      <p:pic>
        <p:nvPicPr>
          <p:cNvPr id="10" name="Picture 127" descr="ind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304800" y="5410200"/>
            <a:ext cx="2209800" cy="1183577"/>
          </a:xfrm>
          <a:prstGeom prst="rect">
            <a:avLst/>
          </a:prstGeom>
          <a:noFill/>
        </p:spPr>
      </p:pic>
      <p:sp>
        <p:nvSpPr>
          <p:cNvPr id="11" name="Rectangle 129"/>
          <p:cNvSpPr txBox="1">
            <a:spLocks noChangeArrowheads="1"/>
          </p:cNvSpPr>
          <p:nvPr/>
        </p:nvSpPr>
        <p:spPr>
          <a:xfrm>
            <a:off x="3429000" y="5334000"/>
            <a:ext cx="5562600" cy="1371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1800" b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واحد اندازه گ</a:t>
            </a:r>
            <a:r>
              <a:rPr kumimoji="0" lang="ar-SA" sz="1800" b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ي</a:t>
            </a:r>
            <a:r>
              <a:rPr kumimoji="0" lang="fa-IR" sz="1800" b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ر</a:t>
            </a:r>
            <a:r>
              <a:rPr kumimoji="0" lang="ar-SA" sz="1800" b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ي</a:t>
            </a:r>
            <a:r>
              <a:rPr kumimoji="0" lang="fa-IR" sz="1800" b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 آن هانر</a:t>
            </a:r>
            <a:r>
              <a:rPr kumimoji="0" lang="ar-SA" sz="1800" b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ي</a:t>
            </a:r>
            <a:r>
              <a:rPr kumimoji="0" lang="fa-IR" sz="1800" b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 (</a:t>
            </a:r>
            <a:r>
              <a:rPr kumimoji="0" lang="en-ZW" sz="1800" b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H</a:t>
            </a:r>
            <a:r>
              <a:rPr kumimoji="0" lang="fa-IR" sz="1800" b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) م</a:t>
            </a:r>
            <a:r>
              <a:rPr kumimoji="0" lang="ar-SA" sz="1800" b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ي</a:t>
            </a:r>
            <a:r>
              <a:rPr kumimoji="0" lang="fa-IR" sz="1800" b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باشد.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1800" b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روابط آن بصورت ز</a:t>
            </a:r>
            <a:r>
              <a:rPr kumimoji="0" lang="ar-SA" sz="1800" b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ي</a:t>
            </a:r>
            <a:r>
              <a:rPr kumimoji="0" lang="fa-IR" sz="1800" b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ر م</a:t>
            </a:r>
            <a:r>
              <a:rPr kumimoji="0" lang="ar-SA" sz="1800" b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ي</a:t>
            </a:r>
            <a:r>
              <a:rPr kumimoji="0" lang="fa-IR" sz="1800" b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باشد که </a:t>
            </a:r>
            <a:r>
              <a:rPr kumimoji="0" lang="en-ZW" sz="1800" b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L</a:t>
            </a:r>
            <a:r>
              <a:rPr kumimoji="0" lang="fa-IR" sz="1800" b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 القاکنا</a:t>
            </a:r>
            <a:r>
              <a:rPr kumimoji="0" lang="ar-SA" sz="1800" b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يي</a:t>
            </a:r>
            <a:r>
              <a:rPr kumimoji="0" lang="fa-IR" sz="1800" b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، </a:t>
            </a:r>
            <a:r>
              <a:rPr kumimoji="0" lang="en-ZW" sz="1800" b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w</a:t>
            </a:r>
            <a:r>
              <a:rPr kumimoji="0" lang="fa-IR" sz="1800" b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 انرژ</a:t>
            </a:r>
            <a:r>
              <a:rPr kumimoji="0" lang="ar-SA" sz="1800" b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ي</a:t>
            </a:r>
            <a:r>
              <a:rPr kumimoji="0" lang="fa-IR" sz="1800" b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، </a:t>
            </a:r>
            <a:r>
              <a:rPr kumimoji="0" lang="en-ZW" sz="1800" b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i</a:t>
            </a:r>
            <a:r>
              <a:rPr kumimoji="0" lang="fa-IR" sz="1800" b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 جر</a:t>
            </a:r>
            <a:r>
              <a:rPr kumimoji="0" lang="ar-SA" sz="1800" b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ي</a:t>
            </a:r>
            <a:r>
              <a:rPr kumimoji="0" lang="fa-IR" sz="1800" b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ان و </a:t>
            </a:r>
            <a:r>
              <a:rPr kumimoji="0" lang="en-ZW" sz="1800" b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v</a:t>
            </a:r>
            <a:r>
              <a:rPr kumimoji="0" lang="fa-IR" sz="1800" b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 ولتاژ سلف م</a:t>
            </a:r>
            <a:r>
              <a:rPr kumimoji="0" lang="ar-SA" sz="1800" b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ي</a:t>
            </a:r>
            <a:r>
              <a:rPr kumimoji="0" lang="fa-IR" sz="1800" b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باشد.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1800" b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نکته</a:t>
            </a:r>
            <a:r>
              <a:rPr kumimoji="0" lang="fa-IR" sz="1800" b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: جر</a:t>
            </a:r>
            <a:r>
              <a:rPr kumimoji="0" lang="ar-SA" sz="1800" b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ي</a:t>
            </a:r>
            <a:r>
              <a:rPr kumimoji="0" lang="fa-IR" sz="1800" b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ان سلف تغيير ناگهان</a:t>
            </a:r>
            <a:r>
              <a:rPr kumimoji="0" lang="ar-SA" sz="1800" b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ي</a:t>
            </a:r>
            <a:r>
              <a:rPr kumimoji="0" lang="fa-IR" sz="1800" b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 ندارد.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800" b="1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cs typeface="B Nazanin" pitchFamily="2" charset="-78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84A33C-7DB6-477E-8724-1BBF9BEF82B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450" name="Picture 2"/>
          <p:cNvPicPr>
            <a:picLocks noChangeAspect="1" noChangeArrowheads="1"/>
          </p:cNvPicPr>
          <p:nvPr/>
        </p:nvPicPr>
        <p:blipFill>
          <a:blip r:embed="rId3"/>
          <a:srcRect t="15131"/>
          <a:stretch>
            <a:fillRect/>
          </a:stretch>
        </p:blipFill>
        <p:spPr bwMode="auto">
          <a:xfrm>
            <a:off x="1600200" y="304800"/>
            <a:ext cx="5867400" cy="427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4191237" y="5715000"/>
            <a:ext cx="466666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 eaLnBrk="1" hangingPunct="1">
              <a:buFont typeface="Wingdings" pitchFamily="2" charset="2"/>
              <a:buNone/>
            </a:pPr>
            <a:r>
              <a:rPr lang="fa-IR" b="1" dirty="0" smtClean="0">
                <a:solidFill>
                  <a:srgbClr val="0000FF"/>
                </a:solidFill>
                <a:latin typeface="Sina-s" pitchFamily="2" charset="0"/>
                <a:cs typeface="B Nazanin" pitchFamily="2" charset="-78"/>
              </a:rPr>
              <a:t>نکته: </a:t>
            </a:r>
            <a:r>
              <a:rPr lang="fa-IR" dirty="0" smtClean="0">
                <a:solidFill>
                  <a:srgbClr val="0000FF"/>
                </a:solidFill>
                <a:latin typeface="Sina-s" pitchFamily="2" charset="0"/>
                <a:cs typeface="B Nazanin" pitchFamily="2" charset="-78"/>
              </a:rPr>
              <a:t>ولتاژ خازن به طور ناگهان</a:t>
            </a:r>
            <a:r>
              <a:rPr lang="ar-SA" dirty="0" smtClean="0">
                <a:solidFill>
                  <a:srgbClr val="0000FF"/>
                </a:solidFill>
                <a:latin typeface="Sina-s" pitchFamily="2" charset="0"/>
                <a:cs typeface="B Nazanin" pitchFamily="2" charset="-78"/>
              </a:rPr>
              <a:t>ي</a:t>
            </a:r>
            <a:r>
              <a:rPr lang="fa-IR" dirty="0" smtClean="0">
                <a:solidFill>
                  <a:srgbClr val="0000FF"/>
                </a:solidFill>
                <a:latin typeface="Sina-s" pitchFamily="2" charset="0"/>
                <a:cs typeface="B Nazanin" pitchFamily="2" charset="-78"/>
              </a:rPr>
              <a:t> تغيير نم</a:t>
            </a:r>
            <a:r>
              <a:rPr lang="ar-SA" dirty="0" smtClean="0">
                <a:solidFill>
                  <a:srgbClr val="0000FF"/>
                </a:solidFill>
                <a:latin typeface="Sina-s" pitchFamily="2" charset="0"/>
                <a:cs typeface="B Nazanin" pitchFamily="2" charset="-78"/>
              </a:rPr>
              <a:t>ي</a:t>
            </a:r>
            <a:r>
              <a:rPr lang="fa-IR" dirty="0" smtClean="0">
                <a:solidFill>
                  <a:srgbClr val="0000FF"/>
                </a:solidFill>
                <a:latin typeface="Sina-s" pitchFamily="2" charset="0"/>
                <a:cs typeface="B Nazanin" pitchFamily="2" charset="-78"/>
              </a:rPr>
              <a:t>کند.</a:t>
            </a:r>
          </a:p>
          <a:p>
            <a:pPr algn="r" rtl="1"/>
            <a:r>
              <a:rPr lang="fa-IR" b="1" dirty="0" smtClean="0">
                <a:solidFill>
                  <a:srgbClr val="C00000"/>
                </a:solidFill>
                <a:latin typeface="Sina-s" pitchFamily="2" charset="0"/>
                <a:cs typeface="B Nazanin" pitchFamily="2" charset="-78"/>
              </a:rPr>
              <a:t>نکته: </a:t>
            </a:r>
            <a:r>
              <a:rPr lang="fa-IR" dirty="0" smtClean="0">
                <a:solidFill>
                  <a:srgbClr val="C00000"/>
                </a:solidFill>
                <a:latin typeface="Sina-s" pitchFamily="2" charset="0"/>
                <a:cs typeface="B Nazanin" pitchFamily="2" charset="-78"/>
              </a:rPr>
              <a:t>جریان سلف به طور ناگهان</a:t>
            </a:r>
            <a:r>
              <a:rPr lang="ar-SA" dirty="0" smtClean="0">
                <a:solidFill>
                  <a:srgbClr val="C00000"/>
                </a:solidFill>
                <a:latin typeface="Sina-s" pitchFamily="2" charset="0"/>
                <a:cs typeface="B Nazanin" pitchFamily="2" charset="-78"/>
              </a:rPr>
              <a:t>ي</a:t>
            </a:r>
            <a:r>
              <a:rPr lang="fa-IR" dirty="0" smtClean="0">
                <a:solidFill>
                  <a:srgbClr val="C00000"/>
                </a:solidFill>
                <a:latin typeface="Sina-s" pitchFamily="2" charset="0"/>
                <a:cs typeface="B Nazanin" pitchFamily="2" charset="-78"/>
              </a:rPr>
              <a:t> تغيير نم</a:t>
            </a:r>
            <a:r>
              <a:rPr lang="ar-SA" dirty="0" smtClean="0">
                <a:solidFill>
                  <a:srgbClr val="C00000"/>
                </a:solidFill>
                <a:latin typeface="Sina-s" pitchFamily="2" charset="0"/>
                <a:cs typeface="B Nazanin" pitchFamily="2" charset="-78"/>
              </a:rPr>
              <a:t>ي</a:t>
            </a:r>
            <a:r>
              <a:rPr lang="fa-IR" dirty="0" smtClean="0">
                <a:solidFill>
                  <a:srgbClr val="C00000"/>
                </a:solidFill>
                <a:latin typeface="Sina-s" pitchFamily="2" charset="0"/>
                <a:cs typeface="B Nazanin" pitchFamily="2" charset="-78"/>
              </a:rPr>
              <a:t>کند.</a:t>
            </a:r>
            <a:endParaRPr lang="en-US" dirty="0" smtClean="0">
              <a:solidFill>
                <a:srgbClr val="C00000"/>
              </a:solidFill>
              <a:latin typeface="Sina-s" pitchFamily="2" charset="0"/>
              <a:cs typeface="B Nazanin" pitchFamily="2" charset="-78"/>
            </a:endParaRPr>
          </a:p>
        </p:txBody>
      </p:sp>
      <p:graphicFrame>
        <p:nvGraphicFramePr>
          <p:cNvPr id="616452" name="Object 133"/>
          <p:cNvGraphicFramePr>
            <a:graphicFrameLocks noChangeAspect="1"/>
          </p:cNvGraphicFramePr>
          <p:nvPr/>
        </p:nvGraphicFramePr>
        <p:xfrm>
          <a:off x="3657600" y="4698603"/>
          <a:ext cx="1676400" cy="711597"/>
        </p:xfrm>
        <a:graphic>
          <a:graphicData uri="http://schemas.openxmlformats.org/presentationml/2006/ole">
            <p:oleObj spid="_x0000_s616452" name="Equation" r:id="rId4" imgW="927000" imgH="393480" progId="Equation.DSMT4">
              <p:embed/>
            </p:oleObj>
          </a:graphicData>
        </a:graphic>
      </p:graphicFrame>
      <p:graphicFrame>
        <p:nvGraphicFramePr>
          <p:cNvPr id="616453" name="Object 5"/>
          <p:cNvGraphicFramePr>
            <a:graphicFrameLocks noChangeAspect="1"/>
          </p:cNvGraphicFramePr>
          <p:nvPr/>
        </p:nvGraphicFramePr>
        <p:xfrm>
          <a:off x="5656006" y="4724400"/>
          <a:ext cx="1659194" cy="685800"/>
        </p:xfrm>
        <a:graphic>
          <a:graphicData uri="http://schemas.openxmlformats.org/presentationml/2006/ole">
            <p:oleObj spid="_x0000_s616453" name="Equation" r:id="rId5" imgW="952200" imgH="393480" progId="Equation.DSMT4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4D41D7-D3B8-428A-B53B-7551E4145E8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76200"/>
            <a:ext cx="912495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1752600"/>
            <a:ext cx="8763000" cy="1648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" y="3429000"/>
            <a:ext cx="8610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4775" y="5029200"/>
            <a:ext cx="8886825" cy="17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73" name="Slide Number Placeholder 571"/>
          <p:cNvSpPr>
            <a:spLocks noGrp="1"/>
          </p:cNvSpPr>
          <p:nvPr>
            <p:ph type="sldNum" sz="quarter" idx="12"/>
          </p:nvPr>
        </p:nvSpPr>
        <p:spPr>
          <a:xfrm>
            <a:off x="8458200" y="6492875"/>
            <a:ext cx="533400" cy="365125"/>
          </a:xfrm>
        </p:spPr>
        <p:txBody>
          <a:bodyPr/>
          <a:lstStyle/>
          <a:p>
            <a:pPr>
              <a:defRPr/>
            </a:pPr>
            <a:fld id="{B184A33C-7DB6-477E-8724-1BBF9BEF82B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0"/>
          <p:cNvSpPr>
            <a:spLocks noGrp="1" noChangeArrowheads="1"/>
          </p:cNvSpPr>
          <p:nvPr>
            <p:ph type="title"/>
          </p:nvPr>
        </p:nvSpPr>
        <p:spPr>
          <a:xfrm>
            <a:off x="3048000" y="228600"/>
            <a:ext cx="3192462" cy="457200"/>
          </a:xfrm>
        </p:spPr>
        <p:txBody>
          <a:bodyPr>
            <a:noAutofit/>
          </a:bodyPr>
          <a:lstStyle/>
          <a:p>
            <a:pPr rtl="1" eaLnBrk="1" hangingPunct="1"/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>دو مدار بسیار مهم</a:t>
            </a:r>
            <a:endParaRPr lang="en-US" sz="2800" b="1" dirty="0" smtClean="0">
              <a:solidFill>
                <a:srgbClr val="FF0000"/>
              </a:solidFill>
              <a:cs typeface="B Nazanin" pitchFamily="2" charset="-78"/>
            </a:endParaRPr>
          </a:p>
        </p:txBody>
      </p:sp>
      <p:pic>
        <p:nvPicPr>
          <p:cNvPr id="8197" name="Picture 16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/>
          <a:srcRect l="10000"/>
          <a:stretch>
            <a:fillRect/>
          </a:stretch>
        </p:blipFill>
        <p:spPr>
          <a:xfrm>
            <a:off x="1219200" y="1295400"/>
            <a:ext cx="2839379" cy="2667000"/>
          </a:xfrm>
          <a:noFill/>
        </p:spPr>
      </p:pic>
      <p:graphicFrame>
        <p:nvGraphicFramePr>
          <p:cNvPr id="8194" name="Object 19"/>
          <p:cNvGraphicFramePr>
            <a:graphicFrameLocks noChangeAspect="1"/>
          </p:cNvGraphicFramePr>
          <p:nvPr>
            <p:ph sz="quarter" idx="2"/>
          </p:nvPr>
        </p:nvGraphicFramePr>
        <p:xfrm>
          <a:off x="4953000" y="2286000"/>
          <a:ext cx="2032000" cy="842963"/>
        </p:xfrm>
        <a:graphic>
          <a:graphicData uri="http://schemas.openxmlformats.org/presentationml/2006/ole">
            <p:oleObj spid="_x0000_s8194" name="Equation" r:id="rId5" imgW="1041120" imgH="431640" progId="Equation.DSMT4">
              <p:embed/>
            </p:oleObj>
          </a:graphicData>
        </a:graphic>
      </p:graphicFrame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6"/>
          <a:srcRect t="2041" r="20482"/>
          <a:stretch>
            <a:fillRect/>
          </a:stretch>
        </p:blipFill>
        <p:spPr>
          <a:xfrm>
            <a:off x="1066800" y="4572000"/>
            <a:ext cx="3048000" cy="1662546"/>
          </a:xfrm>
          <a:prstGeom prst="rect">
            <a:avLst/>
          </a:prstGeom>
          <a:noFill/>
        </p:spPr>
      </p:pic>
      <p:graphicFrame>
        <p:nvGraphicFramePr>
          <p:cNvPr id="9" name="Object 9"/>
          <p:cNvGraphicFramePr>
            <a:graphicFrameLocks noChangeAspect="1"/>
          </p:cNvGraphicFramePr>
          <p:nvPr/>
        </p:nvGraphicFramePr>
        <p:xfrm>
          <a:off x="5105400" y="5105400"/>
          <a:ext cx="1955800" cy="831850"/>
        </p:xfrm>
        <a:graphic>
          <a:graphicData uri="http://schemas.openxmlformats.org/presentationml/2006/ole">
            <p:oleObj spid="_x0000_s8195" name="Equation" r:id="rId7" imgW="1015920" imgH="431640" progId="Equation.DSMT4">
              <p:embed/>
            </p:oleObj>
          </a:graphicData>
        </a:graphic>
      </p:graphicFrame>
      <p:sp>
        <p:nvSpPr>
          <p:cNvPr id="7" name="Rectangle 20"/>
          <p:cNvSpPr txBox="1">
            <a:spLocks noChangeArrowheads="1"/>
          </p:cNvSpPr>
          <p:nvPr/>
        </p:nvSpPr>
        <p:spPr>
          <a:xfrm>
            <a:off x="4495800" y="1524000"/>
            <a:ext cx="3192462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مدار تقس</a:t>
            </a:r>
            <a:r>
              <a:rPr kumimoji="0" lang="ar-SA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ي</a:t>
            </a:r>
            <a:r>
              <a:rPr kumimoji="0" lang="fa-I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م کننده ولتاژ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Titr" pitchFamily="2" charset="-78"/>
            </a:endParaRPr>
          </a:p>
        </p:txBody>
      </p:sp>
      <p:sp>
        <p:nvSpPr>
          <p:cNvPr id="10" name="Rectangle 20"/>
          <p:cNvSpPr txBox="1">
            <a:spLocks noChangeArrowheads="1"/>
          </p:cNvSpPr>
          <p:nvPr/>
        </p:nvSpPr>
        <p:spPr>
          <a:xfrm>
            <a:off x="4572000" y="4495800"/>
            <a:ext cx="3192462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مدار تقس</a:t>
            </a:r>
            <a:r>
              <a:rPr kumimoji="0" lang="ar-SA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ي</a:t>
            </a:r>
            <a:r>
              <a:rPr kumimoji="0" lang="fa-I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م کننده جریان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Titr" pitchFamily="2" charset="-78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86D667-5947-4B05-B664-333C3E5AC91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Rectangle 7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609600"/>
          </a:xfrm>
        </p:spPr>
        <p:txBody>
          <a:bodyPr>
            <a:normAutofit/>
          </a:bodyPr>
          <a:lstStyle/>
          <a:p>
            <a:pPr algn="r" rtl="1"/>
            <a:r>
              <a:rPr lang="fa-IR" sz="2000" b="1" dirty="0" smtClean="0">
                <a:solidFill>
                  <a:srgbClr val="FF0000"/>
                </a:solidFill>
                <a:cs typeface="B Nazanin" pitchFamily="2" charset="-78"/>
              </a:rPr>
              <a:t>مثال: </a:t>
            </a:r>
            <a:r>
              <a:rPr lang="fa-IR" sz="2000" b="1" dirty="0" smtClean="0">
                <a:cs typeface="B Nazanin" pitchFamily="2" charset="-78"/>
              </a:rPr>
              <a:t>در مدار ز</a:t>
            </a:r>
            <a:r>
              <a:rPr lang="ar-SA" sz="2000" b="1" dirty="0" smtClean="0">
                <a:cs typeface="B Nazanin" pitchFamily="2" charset="-78"/>
              </a:rPr>
              <a:t>ي</a:t>
            </a:r>
            <a:r>
              <a:rPr lang="fa-IR" sz="2000" b="1" dirty="0" smtClean="0">
                <a:cs typeface="B Nazanin" pitchFamily="2" charset="-78"/>
              </a:rPr>
              <a:t>ر با استفاده از روابط تقس</a:t>
            </a:r>
            <a:r>
              <a:rPr lang="ar-SA" sz="2000" b="1" dirty="0" smtClean="0">
                <a:cs typeface="B Nazanin" pitchFamily="2" charset="-78"/>
              </a:rPr>
              <a:t>ي</a:t>
            </a:r>
            <a:r>
              <a:rPr lang="fa-IR" sz="2000" b="1" dirty="0" smtClean="0">
                <a:cs typeface="B Nazanin" pitchFamily="2" charset="-78"/>
              </a:rPr>
              <a:t>م کننده ولتاژ مقدار ولتاژ </a:t>
            </a:r>
            <a:r>
              <a:rPr lang="en-ZW" sz="2000" b="1" dirty="0" smtClean="0">
                <a:cs typeface="B Nazanin" pitchFamily="2" charset="-78"/>
              </a:rPr>
              <a:t>V</a:t>
            </a:r>
            <a:r>
              <a:rPr lang="en-ZW" sz="2000" b="1" baseline="-25000" dirty="0" smtClean="0">
                <a:cs typeface="B Nazanin" pitchFamily="2" charset="-78"/>
              </a:rPr>
              <a:t>X</a:t>
            </a:r>
            <a:r>
              <a:rPr lang="fa-IR" sz="2000" b="1" dirty="0" smtClean="0">
                <a:cs typeface="B Nazanin" pitchFamily="2" charset="-78"/>
              </a:rPr>
              <a:t> را بدست آور</a:t>
            </a:r>
            <a:r>
              <a:rPr lang="ar-SA" sz="2000" b="1" dirty="0" smtClean="0">
                <a:cs typeface="B Nazanin" pitchFamily="2" charset="-78"/>
              </a:rPr>
              <a:t>ي</a:t>
            </a:r>
            <a:r>
              <a:rPr lang="fa-IR" sz="2000" b="1" dirty="0" smtClean="0">
                <a:cs typeface="B Nazanin" pitchFamily="2" charset="-78"/>
              </a:rPr>
              <a:t>د </a:t>
            </a:r>
            <a:endParaRPr lang="en-US" sz="2000" b="1" dirty="0" smtClean="0">
              <a:cs typeface="B Nazanin" pitchFamily="2" charset="-78"/>
            </a:endParaRP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1447800" y="3810000"/>
            <a:ext cx="7696200" cy="533400"/>
          </a:xfrm>
        </p:spPr>
        <p:txBody>
          <a:bodyPr>
            <a:normAutofit fontScale="92500"/>
          </a:bodyPr>
          <a:lstStyle/>
          <a:p>
            <a:pPr algn="r" rtl="1">
              <a:spcBef>
                <a:spcPct val="0"/>
              </a:spcBef>
              <a:buNone/>
            </a:pPr>
            <a:r>
              <a:rPr lang="fa-IR" sz="2000" b="1" dirty="0" smtClean="0">
                <a:solidFill>
                  <a:srgbClr val="FF0000"/>
                </a:solidFill>
                <a:latin typeface="+mj-lt"/>
                <a:ea typeface="+mj-ea"/>
                <a:cs typeface="B Nazanin" pitchFamily="2" charset="-78"/>
              </a:rPr>
              <a:t>مثال: </a:t>
            </a:r>
            <a:r>
              <a:rPr lang="fa-IR" sz="2000" b="1" dirty="0" smtClean="0">
                <a:latin typeface="+mj-lt"/>
                <a:ea typeface="+mj-ea"/>
                <a:cs typeface="B Nazanin" pitchFamily="2" charset="-78"/>
              </a:rPr>
              <a:t>در مدار روبرو با استفاده از روابط تقس</a:t>
            </a:r>
            <a:r>
              <a:rPr lang="ar-SA" sz="2000" b="1" dirty="0" smtClean="0">
                <a:latin typeface="+mj-lt"/>
                <a:ea typeface="+mj-ea"/>
                <a:cs typeface="B Nazanin" pitchFamily="2" charset="-78"/>
              </a:rPr>
              <a:t>ي</a:t>
            </a:r>
            <a:r>
              <a:rPr lang="fa-IR" sz="2000" b="1" dirty="0" smtClean="0">
                <a:latin typeface="+mj-lt"/>
                <a:ea typeface="+mj-ea"/>
                <a:cs typeface="B Nazanin" pitchFamily="2" charset="-78"/>
              </a:rPr>
              <a:t>م کننده جر</a:t>
            </a:r>
            <a:r>
              <a:rPr lang="ar-SA" sz="2000" b="1" dirty="0" smtClean="0">
                <a:latin typeface="+mj-lt"/>
                <a:ea typeface="+mj-ea"/>
                <a:cs typeface="B Nazanin" pitchFamily="2" charset="-78"/>
              </a:rPr>
              <a:t>ي</a:t>
            </a:r>
            <a:r>
              <a:rPr lang="fa-IR" sz="2000" b="1" dirty="0" smtClean="0">
                <a:latin typeface="+mj-lt"/>
                <a:ea typeface="+mj-ea"/>
                <a:cs typeface="B Nazanin" pitchFamily="2" charset="-78"/>
              </a:rPr>
              <a:t>ان مقدار جر</a:t>
            </a:r>
            <a:r>
              <a:rPr lang="ar-SA" sz="2000" b="1" dirty="0" smtClean="0">
                <a:latin typeface="+mj-lt"/>
                <a:ea typeface="+mj-ea"/>
                <a:cs typeface="B Nazanin" pitchFamily="2" charset="-78"/>
              </a:rPr>
              <a:t>ي</a:t>
            </a:r>
            <a:r>
              <a:rPr lang="fa-IR" sz="2000" b="1" dirty="0" smtClean="0">
                <a:latin typeface="+mj-lt"/>
                <a:ea typeface="+mj-ea"/>
                <a:cs typeface="B Nazanin" pitchFamily="2" charset="-78"/>
              </a:rPr>
              <a:t>ان </a:t>
            </a:r>
            <a:r>
              <a:rPr lang="en-ZW" sz="2000" b="1" dirty="0" err="1" smtClean="0">
                <a:latin typeface="+mj-lt"/>
                <a:ea typeface="+mj-ea"/>
                <a:cs typeface="B Nazanin" pitchFamily="2" charset="-78"/>
              </a:rPr>
              <a:t>i</a:t>
            </a:r>
            <a:r>
              <a:rPr lang="en-ZW" sz="2000" b="1" baseline="-25000" dirty="0" err="1" smtClean="0">
                <a:latin typeface="+mj-lt"/>
                <a:ea typeface="+mj-ea"/>
                <a:cs typeface="B Nazanin" pitchFamily="2" charset="-78"/>
              </a:rPr>
              <a:t>X</a:t>
            </a:r>
            <a:r>
              <a:rPr lang="fa-IR" sz="2000" b="1" dirty="0" smtClean="0">
                <a:latin typeface="+mj-lt"/>
                <a:ea typeface="+mj-ea"/>
                <a:cs typeface="B Nazanin" pitchFamily="2" charset="-78"/>
              </a:rPr>
              <a:t> را بدست آور</a:t>
            </a:r>
            <a:r>
              <a:rPr lang="ar-SA" sz="2000" b="1" dirty="0" smtClean="0">
                <a:latin typeface="+mj-lt"/>
                <a:ea typeface="+mj-ea"/>
                <a:cs typeface="B Nazanin" pitchFamily="2" charset="-78"/>
              </a:rPr>
              <a:t>ي</a:t>
            </a:r>
            <a:r>
              <a:rPr lang="fa-IR" sz="2000" b="1" dirty="0" smtClean="0">
                <a:latin typeface="+mj-lt"/>
                <a:ea typeface="+mj-ea"/>
                <a:cs typeface="B Nazanin" pitchFamily="2" charset="-78"/>
              </a:rPr>
              <a:t>د.</a:t>
            </a:r>
            <a:endParaRPr lang="en-US" sz="2000" b="1" dirty="0" smtClean="0">
              <a:latin typeface="+mj-lt"/>
              <a:ea typeface="+mj-ea"/>
              <a:cs typeface="B Nazanin" pitchFamily="2" charset="-78"/>
            </a:endParaRPr>
          </a:p>
        </p:txBody>
      </p:sp>
      <p:pic>
        <p:nvPicPr>
          <p:cNvPr id="105477" name="Picture 10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/>
          <a:srcRect l="6410" t="17293" r="11538" b="28358"/>
          <a:stretch>
            <a:fillRect/>
          </a:stretch>
        </p:blipFill>
        <p:spPr>
          <a:xfrm>
            <a:off x="0" y="1143000"/>
            <a:ext cx="3990109" cy="1371600"/>
          </a:xfrm>
          <a:noFill/>
        </p:spPr>
      </p:pic>
      <p:pic>
        <p:nvPicPr>
          <p:cNvPr id="8" name="Picture 14" descr="v_divider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4953000" y="1143000"/>
            <a:ext cx="2895600" cy="1581018"/>
          </a:xfrm>
          <a:prstGeom prst="rect">
            <a:avLst/>
          </a:prstGeom>
          <a:noFill/>
        </p:spPr>
      </p:pic>
      <p:graphicFrame>
        <p:nvGraphicFramePr>
          <p:cNvPr id="433154" name="Object 19"/>
          <p:cNvGraphicFramePr>
            <a:graphicFrameLocks noChangeAspect="1"/>
          </p:cNvGraphicFramePr>
          <p:nvPr/>
        </p:nvGraphicFramePr>
        <p:xfrm>
          <a:off x="5334000" y="2590800"/>
          <a:ext cx="3074764" cy="685800"/>
        </p:xfrm>
        <a:graphic>
          <a:graphicData uri="http://schemas.openxmlformats.org/presentationml/2006/ole">
            <p:oleObj spid="_x0000_s433154" name="Equation" r:id="rId6" imgW="1765080" imgH="393480" progId="Equation.DSMT4">
              <p:embed/>
            </p:oleObj>
          </a:graphicData>
        </a:graphic>
      </p:graphicFrame>
      <p:sp>
        <p:nvSpPr>
          <p:cNvPr id="11" name="Oval 10"/>
          <p:cNvSpPr/>
          <p:nvPr/>
        </p:nvSpPr>
        <p:spPr>
          <a:xfrm>
            <a:off x="1905000" y="1066800"/>
            <a:ext cx="1676400" cy="1676400"/>
          </a:xfrm>
          <a:prstGeom prst="ellipse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7"/>
          <a:srcRect l="5085" t="5922"/>
          <a:stretch>
            <a:fillRect/>
          </a:stretch>
        </p:blipFill>
        <p:spPr>
          <a:xfrm>
            <a:off x="0" y="4419600"/>
            <a:ext cx="3886200" cy="2204783"/>
          </a:xfrm>
          <a:prstGeom prst="rect">
            <a:avLst/>
          </a:prstGeom>
          <a:noFill/>
        </p:spPr>
      </p:pic>
      <p:graphicFrame>
        <p:nvGraphicFramePr>
          <p:cNvPr id="433155" name="Object 19"/>
          <p:cNvGraphicFramePr>
            <a:graphicFrameLocks noChangeAspect="1"/>
          </p:cNvGraphicFramePr>
          <p:nvPr/>
        </p:nvGraphicFramePr>
        <p:xfrm>
          <a:off x="4419600" y="4724400"/>
          <a:ext cx="3208338" cy="1636713"/>
        </p:xfrm>
        <a:graphic>
          <a:graphicData uri="http://schemas.openxmlformats.org/presentationml/2006/ole">
            <p:oleObj spid="_x0000_s433155" name="Equation" r:id="rId8" imgW="1841400" imgH="939600" progId="Equation.DSMT4">
              <p:embed/>
            </p:oleObj>
          </a:graphicData>
        </a:graphic>
      </p:graphicFrame>
      <p:cxnSp>
        <p:nvCxnSpPr>
          <p:cNvPr id="15" name="Straight Connector 14"/>
          <p:cNvCxnSpPr/>
          <p:nvPr/>
        </p:nvCxnSpPr>
        <p:spPr>
          <a:xfrm>
            <a:off x="1371600" y="3505200"/>
            <a:ext cx="6248400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1524000" y="4800600"/>
            <a:ext cx="1219200" cy="1676400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7D56B5-261F-43F9-B80A-6D0D5466F5D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33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33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11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76200"/>
            <a:ext cx="3657600" cy="533400"/>
          </a:xfrm>
          <a:noFill/>
        </p:spPr>
        <p:txBody>
          <a:bodyPr>
            <a:normAutofit/>
          </a:bodyPr>
          <a:lstStyle/>
          <a:p>
            <a:pPr rtl="1" eaLnBrk="1" hangingPunct="1"/>
            <a:r>
              <a:rPr lang="fa-IR" sz="2800" dirty="0" smtClean="0">
                <a:solidFill>
                  <a:srgbClr val="FF0000"/>
                </a:solidFill>
                <a:cs typeface="Titr" pitchFamily="2" charset="-78"/>
              </a:rPr>
              <a:t>اصل جمع آثار</a:t>
            </a:r>
            <a:endParaRPr lang="en-US" sz="2800" dirty="0" smtClean="0">
              <a:solidFill>
                <a:srgbClr val="FF0000"/>
              </a:solidFill>
              <a:cs typeface="Titr" pitchFamily="2" charset="-78"/>
            </a:endParaRPr>
          </a:p>
        </p:txBody>
      </p:sp>
      <p:sp>
        <p:nvSpPr>
          <p:cNvPr id="99332" name="Rectangle 3"/>
          <p:cNvSpPr>
            <a:spLocks noGrp="1" noChangeArrowheads="1"/>
          </p:cNvSpPr>
          <p:nvPr>
            <p:ph idx="1"/>
          </p:nvPr>
        </p:nvSpPr>
        <p:spPr>
          <a:xfrm>
            <a:off x="0" y="762000"/>
            <a:ext cx="9144000" cy="1676400"/>
          </a:xfrm>
          <a:noFill/>
        </p:spPr>
        <p:txBody>
          <a:bodyPr>
            <a:normAutofit lnSpcReduction="10000"/>
          </a:bodyPr>
          <a:lstStyle/>
          <a:p>
            <a:pPr algn="r" rtl="1" eaLnBrk="1" hangingPunct="1"/>
            <a:r>
              <a:rPr lang="fa-IR" sz="2000" b="1" dirty="0" smtClean="0">
                <a:cs typeface="B Nazanin" pitchFamily="2" charset="-78"/>
              </a:rPr>
              <a:t>در مدارها</a:t>
            </a:r>
            <a:r>
              <a:rPr lang="ar-SA" sz="2000" b="1" dirty="0" smtClean="0">
                <a:cs typeface="B Nazanin" pitchFamily="2" charset="-78"/>
              </a:rPr>
              <a:t>يي</a:t>
            </a:r>
            <a:r>
              <a:rPr lang="fa-IR" sz="2000" b="1" dirty="0" smtClean="0">
                <a:cs typeface="B Nazanin" pitchFamily="2" charset="-78"/>
              </a:rPr>
              <a:t> که چند منبع ولتاژ وجود دارد، هر بار تنها </a:t>
            </a:r>
            <a:r>
              <a:rPr lang="ar-SA" sz="2000" b="1" dirty="0" smtClean="0">
                <a:cs typeface="B Nazanin" pitchFamily="2" charset="-78"/>
              </a:rPr>
              <a:t>ي</a:t>
            </a:r>
            <a:r>
              <a:rPr lang="fa-IR" sz="2000" b="1" dirty="0" smtClean="0">
                <a:cs typeface="B Nazanin" pitchFamily="2" charset="-78"/>
              </a:rPr>
              <a:t>ک</a:t>
            </a:r>
            <a:r>
              <a:rPr lang="ar-SA" sz="2000" b="1" dirty="0" smtClean="0">
                <a:cs typeface="B Nazanin" pitchFamily="2" charset="-78"/>
              </a:rPr>
              <a:t>ي</a:t>
            </a:r>
            <a:r>
              <a:rPr lang="fa-IR" sz="2000" b="1" dirty="0" smtClean="0">
                <a:cs typeface="B Nazanin" pitchFamily="2" charset="-78"/>
              </a:rPr>
              <a:t> از آنها را در نظر گرفته و با صفر کردن بق</a:t>
            </a:r>
            <a:r>
              <a:rPr lang="ar-SA" sz="2000" b="1" dirty="0" smtClean="0">
                <a:cs typeface="B Nazanin" pitchFamily="2" charset="-78"/>
              </a:rPr>
              <a:t>ي</a:t>
            </a:r>
            <a:r>
              <a:rPr lang="fa-IR" sz="2000" b="1" dirty="0" smtClean="0">
                <a:cs typeface="B Nazanin" pitchFamily="2" charset="-78"/>
              </a:rPr>
              <a:t>ه منابع، پاسخ مدار محاسبه م</a:t>
            </a:r>
            <a:r>
              <a:rPr lang="ar-SA" sz="2000" b="1" dirty="0" smtClean="0">
                <a:cs typeface="B Nazanin" pitchFamily="2" charset="-78"/>
              </a:rPr>
              <a:t>ي</a:t>
            </a:r>
            <a:r>
              <a:rPr lang="fa-IR" sz="2000" b="1" dirty="0" smtClean="0">
                <a:cs typeface="B Nazanin" pitchFamily="2" charset="-78"/>
              </a:rPr>
              <a:t>شود. </a:t>
            </a:r>
          </a:p>
          <a:p>
            <a:pPr algn="r" rtl="1" eaLnBrk="1" hangingPunct="1"/>
            <a:r>
              <a:rPr lang="fa-IR" sz="2000" b="1" dirty="0" smtClean="0">
                <a:cs typeface="B Nazanin" pitchFamily="2" charset="-78"/>
              </a:rPr>
              <a:t>ا</a:t>
            </a:r>
            <a:r>
              <a:rPr lang="ar-SA" sz="2000" b="1" dirty="0" smtClean="0">
                <a:cs typeface="B Nazanin" pitchFamily="2" charset="-78"/>
              </a:rPr>
              <a:t>ي</a:t>
            </a:r>
            <a:r>
              <a:rPr lang="fa-IR" sz="2000" b="1" dirty="0" smtClean="0">
                <a:cs typeface="B Nazanin" pitchFamily="2" charset="-78"/>
              </a:rPr>
              <a:t>ن عمل برا</a:t>
            </a:r>
            <a:r>
              <a:rPr lang="ar-SA" sz="2000" b="1" dirty="0" smtClean="0">
                <a:cs typeface="B Nazanin" pitchFamily="2" charset="-78"/>
              </a:rPr>
              <a:t>ي</a:t>
            </a:r>
            <a:r>
              <a:rPr lang="fa-IR" sz="2000" b="1" dirty="0" smtClean="0">
                <a:cs typeface="B Nazanin" pitchFamily="2" charset="-78"/>
              </a:rPr>
              <a:t> همه منابع انجام م</a:t>
            </a:r>
            <a:r>
              <a:rPr lang="ar-SA" sz="2000" b="1" dirty="0" smtClean="0">
                <a:cs typeface="B Nazanin" pitchFamily="2" charset="-78"/>
              </a:rPr>
              <a:t>ي</a:t>
            </a:r>
            <a:r>
              <a:rPr lang="fa-IR" sz="2000" b="1" dirty="0" smtClean="0">
                <a:cs typeface="B Nazanin" pitchFamily="2" charset="-78"/>
              </a:rPr>
              <a:t>شود و در نها</a:t>
            </a:r>
            <a:r>
              <a:rPr lang="ar-SA" sz="2000" b="1" dirty="0" smtClean="0">
                <a:cs typeface="B Nazanin" pitchFamily="2" charset="-78"/>
              </a:rPr>
              <a:t>ي</a:t>
            </a:r>
            <a:r>
              <a:rPr lang="fa-IR" sz="2000" b="1" dirty="0" smtClean="0">
                <a:cs typeface="B Nazanin" pitchFamily="2" charset="-78"/>
              </a:rPr>
              <a:t>ت همه پاسخها</a:t>
            </a:r>
            <a:r>
              <a:rPr lang="ar-SA" sz="2000" b="1" dirty="0" smtClean="0">
                <a:cs typeface="B Nazanin" pitchFamily="2" charset="-78"/>
              </a:rPr>
              <a:t>ي</a:t>
            </a:r>
            <a:r>
              <a:rPr lang="fa-IR" sz="2000" b="1" dirty="0" smtClean="0">
                <a:cs typeface="B Nazanin" pitchFamily="2" charset="-78"/>
              </a:rPr>
              <a:t> محاسبه شده با هم جمع م</a:t>
            </a:r>
            <a:r>
              <a:rPr lang="ar-SA" sz="2000" b="1" dirty="0" smtClean="0">
                <a:cs typeface="B Nazanin" pitchFamily="2" charset="-78"/>
              </a:rPr>
              <a:t>ي</a:t>
            </a:r>
            <a:r>
              <a:rPr lang="fa-IR" sz="2000" b="1" dirty="0" smtClean="0">
                <a:cs typeface="B Nazanin" pitchFamily="2" charset="-78"/>
              </a:rPr>
              <a:t>شوند تا جواب نها</a:t>
            </a:r>
            <a:r>
              <a:rPr lang="ar-SA" sz="2000" b="1" dirty="0" smtClean="0">
                <a:cs typeface="B Nazanin" pitchFamily="2" charset="-78"/>
              </a:rPr>
              <a:t>يي</a:t>
            </a:r>
            <a:r>
              <a:rPr lang="fa-IR" sz="2000" b="1" dirty="0" smtClean="0">
                <a:cs typeface="B Nazanin" pitchFamily="2" charset="-78"/>
              </a:rPr>
              <a:t> بدست آ</a:t>
            </a:r>
            <a:r>
              <a:rPr lang="ar-SA" sz="2000" b="1" dirty="0" smtClean="0">
                <a:cs typeface="B Nazanin" pitchFamily="2" charset="-78"/>
              </a:rPr>
              <a:t>ي</a:t>
            </a:r>
            <a:r>
              <a:rPr lang="fa-IR" sz="2000" b="1" dirty="0" smtClean="0">
                <a:cs typeface="B Nazanin" pitchFamily="2" charset="-78"/>
              </a:rPr>
              <a:t>د.</a:t>
            </a:r>
          </a:p>
          <a:p>
            <a:pPr algn="r" rtl="1" eaLnBrk="1" hangingPunct="1"/>
            <a:r>
              <a:rPr lang="fa-IR" sz="2000" b="1" dirty="0" smtClean="0">
                <a:cs typeface="B Nazanin" pitchFamily="2" charset="-78"/>
              </a:rPr>
              <a:t>منظور از پاسخ مدار، مجهول</a:t>
            </a:r>
            <a:r>
              <a:rPr lang="ar-SA" sz="2000" b="1" dirty="0" smtClean="0">
                <a:cs typeface="B Nazanin" pitchFamily="2" charset="-78"/>
              </a:rPr>
              <a:t>ي</a:t>
            </a:r>
            <a:r>
              <a:rPr lang="fa-IR" sz="2000" b="1" dirty="0" smtClean="0">
                <a:cs typeface="B Nazanin" pitchFamily="2" charset="-78"/>
              </a:rPr>
              <a:t> است که در مسأله خواسته شده است.</a:t>
            </a:r>
          </a:p>
          <a:p>
            <a:pPr algn="r" rtl="1" eaLnBrk="1" hangingPunct="1"/>
            <a:endParaRPr lang="fa-IR" sz="2000" b="1" dirty="0" smtClean="0">
              <a:cs typeface="B Nazanin" pitchFamily="2" charset="-7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029200" y="4038600"/>
            <a:ext cx="4038600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000" b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نکته</a:t>
            </a:r>
            <a:r>
              <a:rPr kumimoji="0" lang="fa-IR" sz="2000" b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: برا</a:t>
            </a:r>
            <a:r>
              <a:rPr kumimoji="0" lang="ar-SA" sz="2000" b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ي</a:t>
            </a:r>
            <a:r>
              <a:rPr kumimoji="0" lang="fa-IR" sz="2000" b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B Nazanin" pitchFamily="2" charset="-78"/>
              </a:rPr>
              <a:t> صفر کردن منابع ولتاژ، آنها را اتصال کوتاه و منابع جريان را مدار باز ميکنيم.</a:t>
            </a:r>
          </a:p>
        </p:txBody>
      </p:sp>
      <p:pic>
        <p:nvPicPr>
          <p:cNvPr id="6" name="Picture 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2400" y="2706189"/>
            <a:ext cx="4343400" cy="3847011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84A33C-7DB6-477E-8724-1BBF9BEF82B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0" y="152400"/>
            <a:ext cx="4572000" cy="990600"/>
          </a:xfr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r" rtl="1">
              <a:spcBef>
                <a:spcPct val="20000"/>
              </a:spcBef>
              <a:buFont typeface="Arial" pitchFamily="34" charset="0"/>
              <a:buChar char="•"/>
            </a:pPr>
            <a:r>
              <a:rPr lang="fa-IR" sz="2000" b="1" dirty="0" smtClean="0">
                <a:solidFill>
                  <a:srgbClr val="FF0000"/>
                </a:solidFill>
                <a:latin typeface="+mn-lt"/>
                <a:ea typeface="+mn-ea"/>
                <a:cs typeface="B Nazanin" pitchFamily="2" charset="-78"/>
              </a:rPr>
              <a:t>مثال: </a:t>
            </a:r>
            <a:r>
              <a:rPr lang="fa-IR" sz="2000" b="1" dirty="0" smtClean="0">
                <a:latin typeface="+mn-lt"/>
                <a:ea typeface="+mn-ea"/>
                <a:cs typeface="B Nazanin" pitchFamily="2" charset="-78"/>
              </a:rPr>
              <a:t>در مدار ز</a:t>
            </a:r>
            <a:r>
              <a:rPr lang="ar-SA" sz="2000" b="1" dirty="0" smtClean="0">
                <a:latin typeface="+mn-lt"/>
                <a:ea typeface="+mn-ea"/>
                <a:cs typeface="B Nazanin" pitchFamily="2" charset="-78"/>
              </a:rPr>
              <a:t>ي</a:t>
            </a:r>
            <a:r>
              <a:rPr lang="fa-IR" sz="2000" b="1" dirty="0" smtClean="0">
                <a:latin typeface="+mn-lt"/>
                <a:ea typeface="+mn-ea"/>
                <a:cs typeface="B Nazanin" pitchFamily="2" charset="-78"/>
              </a:rPr>
              <a:t>ر با استفاده از اصل جمع آثار مقدار ولتاژ </a:t>
            </a:r>
            <a:r>
              <a:rPr lang="en-ZW" sz="2000" b="1" dirty="0" smtClean="0">
                <a:latin typeface="+mn-lt"/>
                <a:ea typeface="+mn-ea"/>
                <a:cs typeface="B Nazanin" pitchFamily="2" charset="-78"/>
              </a:rPr>
              <a:t>V</a:t>
            </a:r>
            <a:r>
              <a:rPr lang="en-ZW" sz="2000" b="1" baseline="-25000" dirty="0" smtClean="0">
                <a:latin typeface="+mn-lt"/>
                <a:ea typeface="+mn-ea"/>
                <a:cs typeface="B Nazanin" pitchFamily="2" charset="-78"/>
              </a:rPr>
              <a:t>X</a:t>
            </a:r>
            <a:r>
              <a:rPr lang="fa-IR" sz="2000" b="1" dirty="0" smtClean="0">
                <a:latin typeface="+mn-lt"/>
                <a:ea typeface="+mn-ea"/>
                <a:cs typeface="B Nazanin" pitchFamily="2" charset="-78"/>
              </a:rPr>
              <a:t> را بدست آور</a:t>
            </a:r>
            <a:r>
              <a:rPr lang="ar-SA" sz="2000" b="1" dirty="0" smtClean="0">
                <a:latin typeface="+mn-lt"/>
                <a:ea typeface="+mn-ea"/>
                <a:cs typeface="B Nazanin" pitchFamily="2" charset="-78"/>
              </a:rPr>
              <a:t>ي</a:t>
            </a:r>
            <a:r>
              <a:rPr lang="fa-IR" sz="2000" b="1" dirty="0" smtClean="0">
                <a:latin typeface="+mn-lt"/>
                <a:ea typeface="+mn-ea"/>
                <a:cs typeface="B Nazanin" pitchFamily="2" charset="-78"/>
              </a:rPr>
              <a:t>د</a:t>
            </a:r>
            <a:endParaRPr lang="en-US" sz="2000" b="1" dirty="0" smtClean="0">
              <a:latin typeface="+mn-lt"/>
              <a:ea typeface="+mn-ea"/>
              <a:cs typeface="B Nazanin" pitchFamily="2" charset="-78"/>
            </a:endParaRPr>
          </a:p>
        </p:txBody>
      </p:sp>
      <p:pic>
        <p:nvPicPr>
          <p:cNvPr id="101381" name="Picture 7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3508744" cy="2514600"/>
          </a:xfrm>
          <a:noFill/>
        </p:spPr>
      </p:pic>
      <p:sp>
        <p:nvSpPr>
          <p:cNvPr id="12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324600" y="4648200"/>
            <a:ext cx="2667000" cy="838200"/>
          </a:xfrm>
          <a:noFill/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ZW" sz="2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ZW" sz="2000" baseline="-25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ZW" sz="2000" dirty="0" smtClean="0">
                <a:latin typeface="Times New Roman" pitchFamily="18" charset="0"/>
                <a:cs typeface="Times New Roman" pitchFamily="18" charset="0"/>
              </a:rPr>
              <a:t>= 5/(1+2+1) =1.25</a:t>
            </a:r>
            <a:r>
              <a:rPr lang="en-ZW" sz="2000" baseline="30000" dirty="0" smtClean="0">
                <a:latin typeface="Times New Roman" pitchFamily="18" charset="0"/>
                <a:cs typeface="Times New Roman" pitchFamily="18" charset="0"/>
              </a:rPr>
              <a:t>mA</a:t>
            </a:r>
          </a:p>
          <a:p>
            <a:pPr eaLnBrk="1" hangingPunct="1">
              <a:buFont typeface="Wingdings" pitchFamily="2" charset="2"/>
              <a:buNone/>
            </a:pPr>
            <a:r>
              <a:rPr lang="en-ZW" sz="2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ZW" sz="2000" baseline="-25000" dirty="0" smtClean="0">
                <a:latin typeface="Times New Roman" pitchFamily="18" charset="0"/>
                <a:cs typeface="Times New Roman" pitchFamily="18" charset="0"/>
              </a:rPr>
              <a:t>X1 </a:t>
            </a:r>
            <a:r>
              <a:rPr lang="en-ZW" sz="2000" dirty="0" smtClean="0">
                <a:latin typeface="Times New Roman" pitchFamily="18" charset="0"/>
                <a:cs typeface="Times New Roman" pitchFamily="18" charset="0"/>
              </a:rPr>
              <a:t>= 2 i</a:t>
            </a:r>
            <a:r>
              <a:rPr lang="en-ZW" sz="2000" baseline="-25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ZW" sz="2000" dirty="0" smtClean="0">
                <a:latin typeface="Times New Roman" pitchFamily="18" charset="0"/>
                <a:cs typeface="Times New Roman" pitchFamily="18" charset="0"/>
              </a:rPr>
              <a:t>= 2.5 </a:t>
            </a:r>
            <a:r>
              <a:rPr lang="en-ZW" sz="2000" baseline="30000" dirty="0" smtClean="0">
                <a:latin typeface="Times New Roman" pitchFamily="18" charset="0"/>
                <a:cs typeface="Times New Roman" pitchFamily="18" charset="0"/>
              </a:rPr>
              <a:t>V</a:t>
            </a:r>
            <a:endParaRPr lang="en-ZW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ZW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ZW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8" descr="SUPER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6477000" y="2819400"/>
            <a:ext cx="2235837" cy="1905000"/>
          </a:xfrm>
          <a:prstGeom prst="rect">
            <a:avLst/>
          </a:prstGeom>
          <a:noFill/>
        </p:spPr>
      </p:pic>
      <p:pic>
        <p:nvPicPr>
          <p:cNvPr id="8" name="Picture 9" descr="SUPER2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2819400"/>
            <a:ext cx="2362200" cy="1960299"/>
          </a:xfrm>
          <a:prstGeom prst="rect">
            <a:avLst/>
          </a:prstGeom>
          <a:noFill/>
        </p:spPr>
      </p:pic>
      <p:cxnSp>
        <p:nvCxnSpPr>
          <p:cNvPr id="11" name="Straight Connector 10"/>
          <p:cNvCxnSpPr/>
          <p:nvPr/>
        </p:nvCxnSpPr>
        <p:spPr>
          <a:xfrm>
            <a:off x="2514600" y="2743200"/>
            <a:ext cx="4572000" cy="1588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895600" y="5867400"/>
            <a:ext cx="3505200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ZW" dirty="0" smtClean="0">
                <a:latin typeface="Times New Roman" pitchFamily="18" charset="0"/>
                <a:cs typeface="Times New Roman" pitchFamily="18" charset="0"/>
              </a:rPr>
              <a:t>V = V</a:t>
            </a:r>
            <a:r>
              <a:rPr lang="en-ZW" baseline="-25000" dirty="0" smtClean="0">
                <a:latin typeface="Times New Roman" pitchFamily="18" charset="0"/>
                <a:cs typeface="Times New Roman" pitchFamily="18" charset="0"/>
              </a:rPr>
              <a:t>X1 </a:t>
            </a:r>
            <a:r>
              <a:rPr lang="en-ZW" dirty="0" smtClean="0">
                <a:latin typeface="Times New Roman" pitchFamily="18" charset="0"/>
                <a:cs typeface="Times New Roman" pitchFamily="18" charset="0"/>
              </a:rPr>
              <a:t>+ V</a:t>
            </a:r>
            <a:r>
              <a:rPr lang="en-ZW" baseline="-25000" dirty="0" smtClean="0">
                <a:latin typeface="Times New Roman" pitchFamily="18" charset="0"/>
                <a:cs typeface="Times New Roman" pitchFamily="18" charset="0"/>
              </a:rPr>
              <a:t>X2 </a:t>
            </a:r>
            <a:r>
              <a:rPr lang="en-ZW" dirty="0" smtClean="0">
                <a:latin typeface="Times New Roman" pitchFamily="18" charset="0"/>
                <a:cs typeface="Times New Roman" pitchFamily="18" charset="0"/>
              </a:rPr>
              <a:t>= 2.5 - 25</a:t>
            </a:r>
          </a:p>
          <a:p>
            <a:pPr eaLnBrk="1" hangingPunct="1">
              <a:buFont typeface="Wingdings" pitchFamily="2" charset="2"/>
              <a:buNone/>
            </a:pPr>
            <a:r>
              <a:rPr lang="en-ZW" u="sng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V = -22.5</a:t>
            </a:r>
            <a:r>
              <a:rPr lang="en-ZW" u="sng" baseline="300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en-US" u="sng" dirty="0" smtClean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4648200"/>
            <a:ext cx="2667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ZW" sz="2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ZW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ZW" sz="2000" dirty="0" smtClean="0">
                <a:latin typeface="Times New Roman" pitchFamily="18" charset="0"/>
                <a:cs typeface="Times New Roman" pitchFamily="18" charset="0"/>
              </a:rPr>
              <a:t>=50*1/(1+3) = 12.5</a:t>
            </a:r>
            <a:r>
              <a:rPr lang="en-ZW" sz="2000" baseline="30000" dirty="0" smtClean="0">
                <a:latin typeface="Times New Roman" pitchFamily="18" charset="0"/>
                <a:cs typeface="Times New Roman" pitchFamily="18" charset="0"/>
              </a:rPr>
              <a:t>mA</a:t>
            </a:r>
          </a:p>
          <a:p>
            <a:pPr eaLnBrk="1" hangingPunct="1">
              <a:buFont typeface="Wingdings" pitchFamily="2" charset="2"/>
              <a:buNone/>
            </a:pPr>
            <a:r>
              <a:rPr lang="en-ZW" sz="2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ZW" sz="2000" baseline="-25000" dirty="0" smtClean="0">
                <a:latin typeface="Times New Roman" pitchFamily="18" charset="0"/>
                <a:cs typeface="Times New Roman" pitchFamily="18" charset="0"/>
              </a:rPr>
              <a:t>X2 </a:t>
            </a:r>
            <a:r>
              <a:rPr lang="en-ZW" sz="2000" dirty="0" smtClean="0">
                <a:latin typeface="Times New Roman" pitchFamily="18" charset="0"/>
                <a:cs typeface="Times New Roman" pitchFamily="18" charset="0"/>
              </a:rPr>
              <a:t>= -2 i</a:t>
            </a:r>
            <a:r>
              <a:rPr lang="en-ZW" sz="200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ZW" sz="2000" dirty="0" smtClean="0">
                <a:latin typeface="Times New Roman" pitchFamily="18" charset="0"/>
                <a:cs typeface="Times New Roman" pitchFamily="18" charset="0"/>
              </a:rPr>
              <a:t>= -25</a:t>
            </a:r>
            <a:r>
              <a:rPr lang="en-ZW" sz="2000" baseline="30000" dirty="0" smtClean="0">
                <a:latin typeface="Times New Roman" pitchFamily="18" charset="0"/>
                <a:cs typeface="Times New Roman" pitchFamily="18" charset="0"/>
              </a:rPr>
              <a:t>V</a:t>
            </a:r>
            <a:endParaRPr lang="en-ZW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A37335-E0F2-4A45-B5A2-0C4AA1EE5E0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13" grpId="0" animBg="1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6629400" cy="846138"/>
          </a:xfrm>
          <a:noFill/>
        </p:spPr>
        <p:txBody>
          <a:bodyPr/>
          <a:lstStyle/>
          <a:p>
            <a:pPr rtl="1" eaLnBrk="1" hangingPunct="1"/>
            <a:r>
              <a:rPr lang="fa-IR" sz="3500" dirty="0" smtClean="0">
                <a:solidFill>
                  <a:srgbClr val="FF0000"/>
                </a:solidFill>
                <a:cs typeface="Titr" pitchFamily="2" charset="-78"/>
              </a:rPr>
              <a:t>تبد</a:t>
            </a:r>
            <a:r>
              <a:rPr lang="ar-SA" sz="3500" dirty="0" smtClean="0">
                <a:solidFill>
                  <a:srgbClr val="FF0000"/>
                </a:solidFill>
                <a:cs typeface="Titr" pitchFamily="2" charset="-78"/>
              </a:rPr>
              <a:t>ي</a:t>
            </a:r>
            <a:r>
              <a:rPr lang="fa-IR" sz="3500" dirty="0" smtClean="0">
                <a:solidFill>
                  <a:srgbClr val="FF0000"/>
                </a:solidFill>
                <a:cs typeface="Titr" pitchFamily="2" charset="-78"/>
              </a:rPr>
              <a:t>ل ستاره-مثلث و برعکس</a:t>
            </a:r>
            <a:endParaRPr lang="en-US" sz="3500" dirty="0" smtClean="0">
              <a:solidFill>
                <a:srgbClr val="FF0000"/>
              </a:solidFill>
              <a:cs typeface="Titr" pitchFamily="2" charset="-78"/>
            </a:endParaRPr>
          </a:p>
        </p:txBody>
      </p:sp>
      <p:graphicFrame>
        <p:nvGraphicFramePr>
          <p:cNvPr id="10242" name="Object 141"/>
          <p:cNvGraphicFramePr>
            <a:graphicFrameLocks noChangeAspect="1"/>
          </p:cNvGraphicFramePr>
          <p:nvPr/>
        </p:nvGraphicFramePr>
        <p:xfrm>
          <a:off x="1447800" y="4038600"/>
          <a:ext cx="2395538" cy="2473325"/>
        </p:xfrm>
        <a:graphic>
          <a:graphicData uri="http://schemas.openxmlformats.org/presentationml/2006/ole">
            <p:oleObj spid="_x0000_s10242" name="Equation" r:id="rId4" imgW="1117440" imgH="1333440" progId="Equation.3">
              <p:embed/>
            </p:oleObj>
          </a:graphicData>
        </a:graphic>
      </p:graphicFrame>
      <p:graphicFrame>
        <p:nvGraphicFramePr>
          <p:cNvPr id="10243" name="Object 144"/>
          <p:cNvGraphicFramePr>
            <a:graphicFrameLocks noChangeAspect="1"/>
          </p:cNvGraphicFramePr>
          <p:nvPr/>
        </p:nvGraphicFramePr>
        <p:xfrm>
          <a:off x="5486400" y="4038600"/>
          <a:ext cx="3124200" cy="2563813"/>
        </p:xfrm>
        <a:graphic>
          <a:graphicData uri="http://schemas.openxmlformats.org/presentationml/2006/ole">
            <p:oleObj spid="_x0000_s10243" name="Equation" r:id="rId5" imgW="1523880" imgH="1320480" progId="Equation.3">
              <p:embed/>
            </p:oleObj>
          </a:graphicData>
        </a:graphic>
      </p:graphicFrame>
      <p:sp>
        <p:nvSpPr>
          <p:cNvPr id="144" name="Slide Number Placeholder 14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84A33C-7DB6-477E-8724-1BBF9BEF82B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" y="1371600"/>
            <a:ext cx="8334375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6017</TotalTime>
  <Words>873</Words>
  <Application>Microsoft PowerPoint</Application>
  <PresentationFormat>On-screen Show (4:3)</PresentationFormat>
  <Paragraphs>83</Paragraphs>
  <Slides>15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Office Theme</vt:lpstr>
      <vt:lpstr>Equation</vt:lpstr>
      <vt:lpstr>Bitmap Image</vt:lpstr>
      <vt:lpstr>Visio</vt:lpstr>
      <vt:lpstr>مدارهای الکتریکی   مروری بر مبانی</vt:lpstr>
      <vt:lpstr>Slide 2</vt:lpstr>
      <vt:lpstr>Slide 3</vt:lpstr>
      <vt:lpstr>Slide 4</vt:lpstr>
      <vt:lpstr>دو مدار بسیار مهم</vt:lpstr>
      <vt:lpstr>مثال: در مدار زير با استفاده از روابط تقسيم کننده ولتاژ مقدار ولتاژ VX را بدست آوريد </vt:lpstr>
      <vt:lpstr>اصل جمع آثار</vt:lpstr>
      <vt:lpstr>مثال: در مدار زير با استفاده از اصل جمع آثار مقدار ولتاژ VX را بدست آوريد</vt:lpstr>
      <vt:lpstr>تبديل ستاره-مثلث و برعکس</vt:lpstr>
      <vt:lpstr>مدارهاي معادل تونن و نورتن</vt:lpstr>
      <vt:lpstr>مثال: مدار معادل تونن مدار زير را بدست آوريد. </vt:lpstr>
      <vt:lpstr>Slide 12</vt:lpstr>
      <vt:lpstr>روش دوم محاسبه مدارمعادل تونن</vt:lpstr>
      <vt:lpstr>حالت خاص (بسیار مهم): در بعضي موارد که در مدار منابع ولتاژ يا جريان وابسته وجود دارد، براي يافتن مقاومت معادل ميتوان يک منبع ولتاژ تست (test)   VT به دو سر a و b اعمال کرد و جريان ورودي به مدار IT را محاسبه کرد. مقدار مقاومت تونن از رابطه زير قابل محاسبه است: </vt:lpstr>
      <vt:lpstr> مدار معادل نورتن</vt:lpstr>
    </vt:vector>
  </TitlesOfParts>
  <Company>Personal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Goals</dc:title>
  <dc:creator>Michael</dc:creator>
  <cp:lastModifiedBy>MT</cp:lastModifiedBy>
  <cp:revision>209</cp:revision>
  <dcterms:created xsi:type="dcterms:W3CDTF">2003-02-13T09:12:14Z</dcterms:created>
  <dcterms:modified xsi:type="dcterms:W3CDTF">2020-03-09T22:53:07Z</dcterms:modified>
</cp:coreProperties>
</file>